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73"/>
  </p:notesMasterIdLst>
  <p:sldIdLst>
    <p:sldId id="256" r:id="rId2"/>
    <p:sldId id="535" r:id="rId3"/>
    <p:sldId id="572" r:id="rId4"/>
    <p:sldId id="614" r:id="rId5"/>
    <p:sldId id="615" r:id="rId6"/>
    <p:sldId id="616" r:id="rId7"/>
    <p:sldId id="617" r:id="rId8"/>
    <p:sldId id="618" r:id="rId9"/>
    <p:sldId id="619" r:id="rId10"/>
    <p:sldId id="620" r:id="rId11"/>
    <p:sldId id="621" r:id="rId12"/>
    <p:sldId id="622" r:id="rId13"/>
    <p:sldId id="623" r:id="rId14"/>
    <p:sldId id="624" r:id="rId15"/>
    <p:sldId id="625" r:id="rId16"/>
    <p:sldId id="626" r:id="rId17"/>
    <p:sldId id="627" r:id="rId18"/>
    <p:sldId id="628" r:id="rId19"/>
    <p:sldId id="629" r:id="rId20"/>
    <p:sldId id="630" r:id="rId21"/>
    <p:sldId id="631" r:id="rId22"/>
    <p:sldId id="632" r:id="rId23"/>
    <p:sldId id="633" r:id="rId24"/>
    <p:sldId id="634" r:id="rId25"/>
    <p:sldId id="635" r:id="rId26"/>
    <p:sldId id="636" r:id="rId27"/>
    <p:sldId id="637" r:id="rId28"/>
    <p:sldId id="638" r:id="rId29"/>
    <p:sldId id="639" r:id="rId30"/>
    <p:sldId id="640" r:id="rId31"/>
    <p:sldId id="641" r:id="rId32"/>
    <p:sldId id="642" r:id="rId33"/>
    <p:sldId id="643" r:id="rId34"/>
    <p:sldId id="644" r:id="rId35"/>
    <p:sldId id="645" r:id="rId36"/>
    <p:sldId id="646" r:id="rId37"/>
    <p:sldId id="647" r:id="rId38"/>
    <p:sldId id="648" r:id="rId39"/>
    <p:sldId id="649" r:id="rId40"/>
    <p:sldId id="650" r:id="rId41"/>
    <p:sldId id="651" r:id="rId42"/>
    <p:sldId id="652" r:id="rId43"/>
    <p:sldId id="653" r:id="rId44"/>
    <p:sldId id="654" r:id="rId45"/>
    <p:sldId id="655" r:id="rId46"/>
    <p:sldId id="656" r:id="rId47"/>
    <p:sldId id="657" r:id="rId48"/>
    <p:sldId id="658" r:id="rId49"/>
    <p:sldId id="659" r:id="rId50"/>
    <p:sldId id="660" r:id="rId51"/>
    <p:sldId id="661" r:id="rId52"/>
    <p:sldId id="662" r:id="rId53"/>
    <p:sldId id="663" r:id="rId54"/>
    <p:sldId id="664" r:id="rId55"/>
    <p:sldId id="665" r:id="rId56"/>
    <p:sldId id="666" r:id="rId57"/>
    <p:sldId id="667" r:id="rId58"/>
    <p:sldId id="668" r:id="rId59"/>
    <p:sldId id="669" r:id="rId60"/>
    <p:sldId id="670" r:id="rId61"/>
    <p:sldId id="671" r:id="rId62"/>
    <p:sldId id="672" r:id="rId63"/>
    <p:sldId id="673" r:id="rId64"/>
    <p:sldId id="674" r:id="rId65"/>
    <p:sldId id="675" r:id="rId66"/>
    <p:sldId id="676" r:id="rId67"/>
    <p:sldId id="677" r:id="rId68"/>
    <p:sldId id="678" r:id="rId69"/>
    <p:sldId id="679" r:id="rId70"/>
    <p:sldId id="680" r:id="rId71"/>
    <p:sldId id="613" r:id="rId72"/>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000" autoAdjust="0"/>
  </p:normalViewPr>
  <p:slideViewPr>
    <p:cSldViewPr>
      <p:cViewPr>
        <p:scale>
          <a:sx n="60" d="100"/>
          <a:sy n="60" d="100"/>
        </p:scale>
        <p:origin x="-1194" y="-216"/>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9/7/2011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Troubleshooting: </a:t>
            </a:r>
            <a:r>
              <a:rPr lang="en-US" sz="1200" dirty="0" smtClean="0"/>
              <a:t>Do not press Enter after typing the names, because that inserts a new shape. If you accidentally do so, click the Undo button on the Quick Access Toolbar to undo the addition.</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If you need to edit text you have entered in a diagram, you can click the text to activate it and then edit the text as necessary. You can also right-click a shape, click Edit Text on the shortcut menu, and make the necessary changes.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Another Way: </a:t>
            </a:r>
            <a:r>
              <a:rPr lang="en-US" sz="1200" dirty="0" smtClean="0"/>
              <a:t>Right-click in a bulleted list, and then click Convert to SmartArt on the shortcut menu.</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Take Note: </a:t>
            </a:r>
            <a:r>
              <a:rPr lang="en-US" sz="1200" dirty="0" smtClean="0"/>
              <a:t>The Text pane might appear automatically, as shown in the figure; if it does not, you can leave it hidden for now, or you can display it by clicking the Show Text Pane arrows on the left side of the SmartArt frame.</a:t>
            </a:r>
          </a:p>
          <a:p>
            <a:pPr marL="0" marR="0" indent="0" algn="l" defTabSz="914400" rtl="0" eaLnBrk="0" fontAlgn="base" latinLnBrk="0" hangingPunct="0">
              <a:lnSpc>
                <a:spcPct val="100000"/>
              </a:lnSpc>
              <a:spcBef>
                <a:spcPct val="30000"/>
              </a:spcBef>
              <a:spcAft>
                <a:spcPct val="0"/>
              </a:spcAft>
              <a:buClrTx/>
              <a:buSzTx/>
              <a:buFont typeface="+mj-lt"/>
              <a:buNone/>
              <a:tabLst/>
              <a:defRPr/>
            </a:pPr>
            <a:r>
              <a:rPr lang="en-US" sz="1200" b="1" dirty="0" smtClean="0"/>
              <a:t>Take Note: </a:t>
            </a:r>
            <a:r>
              <a:rPr lang="en-US" sz="1200" dirty="0" smtClean="0"/>
              <a:t>You may notice that the text in the shapes is quite small. You will learn how to modify shape and text size later in the lesson.</a:t>
            </a:r>
          </a:p>
          <a:p>
            <a:pPr marL="457200" indent="-457200">
              <a:buFont typeface="+mj-lt"/>
              <a:buAutoNum type="arabicPeriod" startAt="4"/>
            </a:pP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Differentiating levels or processes by color gives your audience further visual cues that help them understand the diagram.</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format a shape by right-clicking the shape, selecting Format Shape, and using the options in the Format Shape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Layouts gallery displays alternative layouts for the current diagram type.</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It is also possible to convert one type of diagram to another type. You will learn more about making this kind of change later in this lesson.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Notice that the new shape, which is on a new level, has a different theme color to differentiate it from the level above.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In step 9, had you clicked the face of the Add Shape button rather than its arrow, PowerPoint would have added a new shape subordinate to the selected one.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You cannot add a shape above the top-level shape in an organization chart.</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you select the text box rather than the shape, click outside the text box to deselect it, and then try again by clicking the left edge of the shape with the four-headed pointer.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can also change shape appearance by selecting a completely new shape: right-click a shape, click Change Shape, and select the desired shape from the Shapes gallery.</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dirty="0"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dirty="0"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dirty="0"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Another Way: </a:t>
            </a:r>
            <a:r>
              <a:rPr lang="en-US" sz="1200" dirty="0" smtClean="0"/>
              <a:t>To insert a SmartArt diagram on a slide that does not have a content placeholder, click the SmartArt button on the Insert tab.</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dirty="0"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9/7/2011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9/7/2011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9/7/2011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9/7/2011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Creating SmartArt Graphics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a:t>
            </a:r>
            <a:br>
              <a:rPr lang="en-US" b="1" dirty="0"/>
            </a:br>
            <a:r>
              <a:rPr lang="en-US" b="1" dirty="0"/>
              <a:t>Organization Chart SmartArt Graphic</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The Choose a SmartArt Graphic dialog box sorts its many layouts by types such as List, Process, Hierarchy, and so on. A </a:t>
            </a:r>
            <a:r>
              <a:rPr lang="en-US" sz="2300" b="1" i="1" dirty="0"/>
              <a:t>SmartArt layout</a:t>
            </a:r>
            <a:r>
              <a:rPr lang="en-US" sz="2300" dirty="0"/>
              <a:t> is a particular arrangement of shapes that a diagram can have. The following general descriptions of SmartArt types can help you choose a type and a specific layout within that type:</a:t>
            </a:r>
          </a:p>
          <a:p>
            <a:pPr lvl="0"/>
            <a:r>
              <a:rPr lang="en-US" sz="2300" dirty="0"/>
              <a:t>Use the </a:t>
            </a:r>
            <a:r>
              <a:rPr lang="en-US" sz="2300" b="1" dirty="0"/>
              <a:t>List</a:t>
            </a:r>
            <a:r>
              <a:rPr lang="en-US" sz="2300" dirty="0"/>
              <a:t> layouts to display information that does not have to be in a particular order, such as a list of items to purchase.</a:t>
            </a:r>
            <a:endParaRPr lang="en-US" sz="2300" b="1" dirty="0"/>
          </a:p>
          <a:p>
            <a:pPr lvl="0"/>
            <a:r>
              <a:rPr lang="en-US" sz="2300" dirty="0"/>
              <a:t>Use the </a:t>
            </a:r>
            <a:r>
              <a:rPr lang="en-US" sz="2300" b="1" dirty="0"/>
              <a:t>Process</a:t>
            </a:r>
            <a:r>
              <a:rPr lang="en-US" sz="2300" dirty="0"/>
              <a:t> layouts to show the steps in a process or timeline, such as the steps in a manufacturing process</a:t>
            </a:r>
            <a:r>
              <a:rPr lang="en-US" sz="2300" dirty="0" smtClean="0"/>
              <a:t>.</a:t>
            </a:r>
          </a:p>
          <a:p>
            <a:r>
              <a:rPr lang="en-US" sz="2300" b="1" dirty="0"/>
              <a:t>Cycle</a:t>
            </a:r>
            <a:r>
              <a:rPr lang="en-US" sz="2300" dirty="0"/>
              <a:t> layouts are useful for showing a repeating process, such as a teaching cycle of preparing for a semester, teaching a class, and submitting grades.</a:t>
            </a:r>
            <a:endParaRPr lang="en-US" sz="2300" b="1" dirty="0"/>
          </a:p>
          <a:p>
            <a:pPr lvl="0"/>
            <a:endParaRPr lang="en-US" sz="2400" b="1" dirty="0"/>
          </a:p>
        </p:txBody>
      </p:sp>
    </p:spTree>
    <p:extLst>
      <p:ext uri="{BB962C8B-B14F-4D97-AF65-F5344CB8AC3E}">
        <p14:creationId xmlns:p14="http://schemas.microsoft.com/office/powerpoint/2010/main" val="24506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a:t>
            </a:r>
            <a:br>
              <a:rPr lang="en-US" b="1" dirty="0"/>
            </a:br>
            <a:r>
              <a:rPr lang="en-US" b="1" dirty="0"/>
              <a:t>Organization Chart SmartArt Graphic</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000" b="1" dirty="0" smtClean="0"/>
              <a:t>Hierarchy</a:t>
            </a:r>
            <a:r>
              <a:rPr lang="en-US" sz="2000" dirty="0" smtClean="0"/>
              <a:t> </a:t>
            </a:r>
            <a:r>
              <a:rPr lang="en-US" sz="2000" dirty="0"/>
              <a:t>layouts show levels of subordination, such as in an organization chart or a tournament bracket.</a:t>
            </a:r>
            <a:endParaRPr lang="en-US" sz="2000" b="1" dirty="0"/>
          </a:p>
          <a:p>
            <a:pPr lvl="0"/>
            <a:r>
              <a:rPr lang="en-US" sz="2000" dirty="0"/>
              <a:t>Use </a:t>
            </a:r>
            <a:r>
              <a:rPr lang="en-US" sz="2000" b="1" dirty="0"/>
              <a:t>Relationship</a:t>
            </a:r>
            <a:r>
              <a:rPr lang="en-US" sz="2000" dirty="0"/>
              <a:t> layouts to show connections among items, such as the relationship between supply and demand.</a:t>
            </a:r>
            <a:endParaRPr lang="en-US" sz="2000" b="1" dirty="0"/>
          </a:p>
          <a:p>
            <a:pPr lvl="0"/>
            <a:r>
              <a:rPr lang="en-US" sz="2000" b="1" dirty="0"/>
              <a:t>Matrix</a:t>
            </a:r>
            <a:r>
              <a:rPr lang="en-US" sz="2000" dirty="0"/>
              <a:t> layouts show how parts relate to a whole, similar to a pie chart.</a:t>
            </a:r>
            <a:endParaRPr lang="en-US" sz="2000" b="1" dirty="0"/>
          </a:p>
          <a:p>
            <a:pPr lvl="0"/>
            <a:r>
              <a:rPr lang="en-US" sz="2000" b="1" dirty="0"/>
              <a:t>Pyramid</a:t>
            </a:r>
            <a:r>
              <a:rPr lang="en-US" sz="2000" dirty="0"/>
              <a:t> layouts display relationships in terms of proportion, from largest at the bottom to smallest at the top.</a:t>
            </a:r>
            <a:endParaRPr lang="en-US" sz="2000" b="1" dirty="0"/>
          </a:p>
          <a:p>
            <a:pPr lvl="0"/>
            <a:r>
              <a:rPr lang="en-US" sz="2000" b="1" dirty="0"/>
              <a:t>Picture</a:t>
            </a:r>
            <a:r>
              <a:rPr lang="en-US" sz="2000" dirty="0"/>
              <a:t> layouts include placeholders for one or more graphics in addition to the text placeholders.</a:t>
            </a:r>
            <a:endParaRPr lang="en-US" sz="2000" b="1" dirty="0"/>
          </a:p>
          <a:p>
            <a:r>
              <a:rPr lang="en-US" sz="2000" dirty="0"/>
              <a:t>More layouts can also be found at Office.com. Click the Office.com category to see what’s available.</a:t>
            </a:r>
          </a:p>
          <a:p>
            <a:r>
              <a:rPr lang="en-US" sz="2000" dirty="0"/>
              <a:t>Some layouts appear in more than one type’s listing. For example, most of the Picture layouts are also categorized as other types.</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Text to 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dirty="0"/>
              <a:t>new SmartArt diagram appears on the slide with empty shapes to which you add text (and in some cases, pictures) to create the final diagram. </a:t>
            </a:r>
            <a:endParaRPr lang="en-US" sz="2400" dirty="0" smtClean="0"/>
          </a:p>
          <a:p>
            <a:r>
              <a:rPr lang="en-US" sz="2400" dirty="0" smtClean="0"/>
              <a:t>The </a:t>
            </a:r>
            <a:r>
              <a:rPr lang="en-US" sz="2400" dirty="0"/>
              <a:t>appearance and position of these shapes are guided by the layout you chose, and shape color is controlled by the current theme. As you enter text in the diagram, PowerPoint resizes the shapes to accommodate the longest line of text in the diagram. Font size is also adjusted for the best fit, and PowerPoint keeps the font size the same for all shapes. </a:t>
            </a:r>
            <a:endParaRPr lang="en-US" sz="2400" dirty="0" smtClean="0"/>
          </a:p>
          <a:p>
            <a:r>
              <a:rPr lang="en-US" sz="2400" dirty="0" smtClean="0"/>
              <a:t>In </a:t>
            </a:r>
            <a:r>
              <a:rPr lang="en-US" sz="2400" dirty="0"/>
              <a:t>this exercise, you learn how to add text to the SmartArt diagram organizational chart you have inserted in your PowerPoint slide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Adding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An organization chart, such as the one you create in this section, has some special terminology and layout requirements. </a:t>
            </a:r>
            <a:endParaRPr lang="en-US" sz="2400" dirty="0" smtClean="0"/>
          </a:p>
          <a:p>
            <a:r>
              <a:rPr lang="en-US" sz="2400" dirty="0" smtClean="0"/>
              <a:t>In </a:t>
            </a:r>
            <a:r>
              <a:rPr lang="en-US" sz="2400" dirty="0"/>
              <a:t>an organization chart, there can be only one </a:t>
            </a:r>
            <a:r>
              <a:rPr lang="en-US" sz="2400" b="1" i="1" dirty="0"/>
              <a:t>top-level shape</a:t>
            </a:r>
            <a:r>
              <a:rPr lang="en-US" sz="2400" dirty="0"/>
              <a:t>, which is typically occupied by the name of the person or department at the head of the organization. </a:t>
            </a:r>
            <a:endParaRPr lang="en-US" sz="2400" dirty="0" smtClean="0"/>
          </a:p>
          <a:p>
            <a:r>
              <a:rPr lang="en-US" sz="2400" dirty="0" smtClean="0"/>
              <a:t>Persons </a:t>
            </a:r>
            <a:r>
              <a:rPr lang="en-US" sz="2400" dirty="0"/>
              <a:t>or departments who report to the top-level entity are </a:t>
            </a:r>
            <a:r>
              <a:rPr lang="en-US" sz="2400" b="1" i="1" dirty="0"/>
              <a:t>subordinates</a:t>
            </a:r>
            <a:r>
              <a:rPr lang="en-US" sz="2400" dirty="0"/>
              <a:t>. </a:t>
            </a:r>
            <a:endParaRPr lang="en-US" sz="2400" dirty="0" smtClean="0"/>
          </a:p>
          <a:p>
            <a:r>
              <a:rPr lang="en-US" sz="2400" dirty="0" smtClean="0"/>
              <a:t>An </a:t>
            </a:r>
            <a:r>
              <a:rPr lang="en-US" sz="2400" b="1" i="1" dirty="0"/>
              <a:t>assistant</a:t>
            </a:r>
            <a:r>
              <a:rPr lang="en-US" sz="2400" dirty="0"/>
              <a:t> is a person who reports directly to a staff member and usually appears on a separate level</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Text to 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If </a:t>
            </a:r>
            <a:r>
              <a:rPr lang="en-US" sz="2400" dirty="0"/>
              <a:t>the text pane is not already open, click the </a:t>
            </a:r>
            <a:r>
              <a:rPr lang="en-US" sz="2400" b="1" dirty="0"/>
              <a:t>Text Pane</a:t>
            </a:r>
            <a:r>
              <a:rPr lang="en-US" sz="2400" dirty="0"/>
              <a:t> </a:t>
            </a:r>
            <a:r>
              <a:rPr lang="en-US" sz="2400" b="1" dirty="0"/>
              <a:t>arrows</a:t>
            </a:r>
            <a:r>
              <a:rPr lang="en-US" sz="2400" dirty="0"/>
              <a:t> on the left side of the </a:t>
            </a:r>
            <a:r>
              <a:rPr lang="en-US" sz="2400" b="1" dirty="0"/>
              <a:t>SmartArt </a:t>
            </a:r>
            <a:r>
              <a:rPr lang="en-US" sz="2400" dirty="0"/>
              <a:t>object frame (refer to </a:t>
            </a:r>
            <a:r>
              <a:rPr lang="en-US" sz="2400" dirty="0" smtClean="0"/>
              <a:t>slide 9)</a:t>
            </a:r>
            <a:r>
              <a:rPr lang="en-US" sz="2400" dirty="0"/>
              <a:t>. This opens the </a:t>
            </a:r>
            <a:r>
              <a:rPr lang="en-US" sz="2400" b="1" dirty="0"/>
              <a:t>Text</a:t>
            </a:r>
            <a:r>
              <a:rPr lang="en-US" sz="2400" dirty="0"/>
              <a:t> pane.</a:t>
            </a:r>
          </a:p>
          <a:p>
            <a:pPr marL="457200" indent="-457200">
              <a:buFont typeface="+mj-lt"/>
              <a:buAutoNum type="arabicPeriod"/>
            </a:pPr>
            <a:r>
              <a:rPr lang="en-US" sz="2400" dirty="0" smtClean="0"/>
              <a:t>Click </a:t>
            </a:r>
            <a:r>
              <a:rPr lang="en-US" sz="2400" dirty="0"/>
              <a:t>next to the </a:t>
            </a:r>
            <a:r>
              <a:rPr lang="en-US" sz="2400" b="1" dirty="0"/>
              <a:t>bullet </a:t>
            </a:r>
            <a:r>
              <a:rPr lang="en-US" sz="2400" dirty="0"/>
              <a:t>at the top of the Text pane to place the insertion point there. Type </a:t>
            </a:r>
            <a:r>
              <a:rPr lang="en-US" sz="2400" b="1" dirty="0"/>
              <a:t>Ted Hicks</a:t>
            </a:r>
            <a:r>
              <a:rPr lang="en-US" sz="2400" dirty="0"/>
              <a:t> to enter the name in the top-level shape of the diagram. Notice that as you type the text in the Text pane, it appears in the top shape of the diagram, as shown in </a:t>
            </a:r>
            <a:r>
              <a:rPr lang="en-US" sz="2400" dirty="0" smtClean="0"/>
              <a:t>the figure on he next slide, </a:t>
            </a:r>
            <a:r>
              <a:rPr lang="en-US" sz="2400" dirty="0"/>
              <a:t>and that the text automatically resizes to fit in the shape. </a:t>
            </a:r>
          </a:p>
        </p:txBody>
      </p:sp>
    </p:spTree>
    <p:extLst>
      <p:ext uri="{BB962C8B-B14F-4D97-AF65-F5344CB8AC3E}">
        <p14:creationId xmlns:p14="http://schemas.microsoft.com/office/powerpoint/2010/main" val="24506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in the </a:t>
            </a:r>
            <a:r>
              <a:rPr lang="en-US" sz="2400" b="1" dirty="0"/>
              <a:t>bullet </a:t>
            </a:r>
            <a:r>
              <a:rPr lang="en-US" sz="2400" b="1" dirty="0" smtClean="0"/>
              <a:t/>
            </a:r>
            <a:br>
              <a:rPr lang="en-US" sz="2400" b="1" dirty="0" smtClean="0"/>
            </a:br>
            <a:r>
              <a:rPr lang="en-US" sz="2400" b="1" dirty="0" smtClean="0"/>
              <a:t>item </a:t>
            </a:r>
            <a:r>
              <a:rPr lang="en-US" sz="2400" b="1" dirty="0"/>
              <a:t>below Ted </a:t>
            </a:r>
            <a:r>
              <a:rPr lang="en-US" sz="2400" b="1" dirty="0" smtClean="0"/>
              <a:t/>
            </a:r>
            <a:br>
              <a:rPr lang="en-US" sz="2400" b="1" dirty="0" smtClean="0"/>
            </a:br>
            <a:r>
              <a:rPr lang="en-US" sz="2400" b="1" dirty="0" smtClean="0"/>
              <a:t>Hicks</a:t>
            </a:r>
            <a:r>
              <a:rPr lang="en-US" sz="2400" dirty="0" smtClean="0"/>
              <a:t> </a:t>
            </a:r>
            <a:r>
              <a:rPr lang="en-US" sz="2400" dirty="0"/>
              <a:t>in the Text </a:t>
            </a:r>
            <a:r>
              <a:rPr lang="en-US" sz="2400" dirty="0" smtClean="0"/>
              <a:t/>
            </a:r>
            <a:br>
              <a:rPr lang="en-US" sz="2400" dirty="0" smtClean="0"/>
            </a:br>
            <a:r>
              <a:rPr lang="en-US" sz="2400" dirty="0" smtClean="0"/>
              <a:t>pane</a:t>
            </a:r>
            <a:r>
              <a:rPr lang="en-US" sz="2400" dirty="0"/>
              <a:t>, then type </a:t>
            </a:r>
            <a:r>
              <a:rPr lang="en-US" sz="2400" dirty="0" smtClean="0"/>
              <a:t/>
            </a:r>
            <a:br>
              <a:rPr lang="en-US" sz="2400" dirty="0" smtClean="0"/>
            </a:br>
            <a:r>
              <a:rPr lang="en-US" sz="2400" b="1" dirty="0" smtClean="0"/>
              <a:t>Rose </a:t>
            </a:r>
            <a:r>
              <a:rPr lang="en-US" sz="2400" b="1" dirty="0"/>
              <a:t>Lang</a:t>
            </a:r>
            <a:r>
              <a:rPr lang="en-US" sz="2400" dirty="0"/>
              <a:t>. Rose </a:t>
            </a:r>
            <a:r>
              <a:rPr lang="en-US" sz="2400" dirty="0" smtClean="0"/>
              <a:t/>
            </a:r>
            <a:br>
              <a:rPr lang="en-US" sz="2400" dirty="0" smtClean="0"/>
            </a:br>
            <a:r>
              <a:rPr lang="en-US" sz="2400" dirty="0" smtClean="0"/>
              <a:t>Lang </a:t>
            </a:r>
            <a:r>
              <a:rPr lang="en-US" sz="2400" dirty="0"/>
              <a:t>is an </a:t>
            </a:r>
            <a:r>
              <a:rPr lang="en-US" sz="2400" dirty="0" smtClean="0"/>
              <a:t>assist-</a:t>
            </a:r>
            <a:br>
              <a:rPr lang="en-US" sz="2400" dirty="0" smtClean="0"/>
            </a:br>
            <a:r>
              <a:rPr lang="en-US" sz="2400" dirty="0" smtClean="0"/>
              <a:t>ant </a:t>
            </a:r>
            <a:r>
              <a:rPr lang="en-US" sz="2400" dirty="0"/>
              <a:t>to Ted Hicks, </a:t>
            </a:r>
            <a:r>
              <a:rPr lang="en-US" sz="2400" dirty="0" smtClean="0"/>
              <a:t/>
            </a:r>
            <a:br>
              <a:rPr lang="en-US" sz="2400" dirty="0" smtClean="0"/>
            </a:br>
            <a:r>
              <a:rPr lang="en-US" sz="2400" dirty="0" smtClean="0"/>
              <a:t>and </a:t>
            </a:r>
            <a:r>
              <a:rPr lang="en-US" sz="2400" dirty="0"/>
              <a:t>as such, she </a:t>
            </a:r>
            <a:r>
              <a:rPr lang="en-US" sz="2400" dirty="0" smtClean="0"/>
              <a:t/>
            </a:r>
            <a:br>
              <a:rPr lang="en-US" sz="2400" dirty="0" smtClean="0"/>
            </a:br>
            <a:r>
              <a:rPr lang="en-US" sz="2400" dirty="0" smtClean="0"/>
              <a:t>has </a:t>
            </a:r>
            <a:r>
              <a:rPr lang="en-US" sz="2400" dirty="0"/>
              <a:t>an assistant shape on a level between the top-level shape and the subordinate shapes.</a:t>
            </a:r>
          </a:p>
          <a:p>
            <a:pPr marL="457200" indent="-457200">
              <a:buFont typeface="+mj-lt"/>
              <a:buAutoNum type="arabicPeriod" startAt="3"/>
            </a:pPr>
            <a:r>
              <a:rPr lang="en-US" sz="2400" dirty="0" smtClean="0"/>
              <a:t>Click </a:t>
            </a:r>
            <a:r>
              <a:rPr lang="en-US" sz="2400" dirty="0"/>
              <a:t>in the </a:t>
            </a:r>
            <a:r>
              <a:rPr lang="en-US" sz="2400" b="1" dirty="0"/>
              <a:t>next bullet</a:t>
            </a:r>
            <a:r>
              <a:rPr lang="en-US" sz="2400" dirty="0"/>
              <a:t> item in the Text pane and type </a:t>
            </a:r>
            <a:r>
              <a:rPr lang="en-US" sz="2400" b="1" dirty="0"/>
              <a:t>Marcus Short</a:t>
            </a:r>
            <a:r>
              <a:rPr lang="en-US" sz="2400" dirty="0"/>
              <a:t>. Marcus Short is a subordinate to Ted Hicks.</a:t>
            </a:r>
          </a:p>
          <a:p>
            <a:endParaRPr lang="en-US" sz="2400" dirty="0"/>
          </a:p>
          <a:p>
            <a:endParaRPr lang="en-US" sz="2400" dirty="0"/>
          </a:p>
        </p:txBody>
      </p:sp>
      <p:pic>
        <p:nvPicPr>
          <p:cNvPr id="4" name="Picture 3" descr="07.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5040" y="1628801"/>
            <a:ext cx="4990232" cy="270911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dirty="0"/>
              <a:t>in the </a:t>
            </a:r>
            <a:r>
              <a:rPr lang="en-US" sz="2400" b="1" dirty="0"/>
              <a:t>next bullet</a:t>
            </a:r>
            <a:r>
              <a:rPr lang="en-US" sz="2400" dirty="0"/>
              <a:t> item and type </a:t>
            </a:r>
            <a:r>
              <a:rPr lang="en-US" sz="2400" b="1" dirty="0"/>
              <a:t>Ellen Camp</a:t>
            </a:r>
            <a:r>
              <a:rPr lang="en-US" sz="2400" dirty="0"/>
              <a:t>.</a:t>
            </a:r>
          </a:p>
          <a:p>
            <a:pPr marL="457200" indent="-457200">
              <a:buFont typeface="+mj-lt"/>
              <a:buAutoNum type="arabicPeriod" startAt="5"/>
            </a:pPr>
            <a:r>
              <a:rPr lang="en-US" sz="2400" dirty="0" smtClean="0"/>
              <a:t>Click </a:t>
            </a:r>
            <a:r>
              <a:rPr lang="en-US" sz="2400" dirty="0"/>
              <a:t>in the </a:t>
            </a:r>
            <a:r>
              <a:rPr lang="en-US" sz="2400" b="1" dirty="0"/>
              <a:t>last bullet</a:t>
            </a:r>
            <a:r>
              <a:rPr lang="en-US" sz="2400" dirty="0"/>
              <a:t> item and type </a:t>
            </a:r>
            <a:r>
              <a:rPr lang="en-US" sz="2400" b="1" dirty="0"/>
              <a:t>Pat Cramer</a:t>
            </a:r>
            <a:r>
              <a:rPr lang="en-US" sz="2400" dirty="0"/>
              <a:t>. </a:t>
            </a:r>
          </a:p>
          <a:p>
            <a:pPr marL="457200" indent="-457200">
              <a:buFont typeface="+mj-lt"/>
              <a:buAutoNum type="arabicPeriod" startAt="5"/>
            </a:pPr>
            <a:r>
              <a:rPr lang="en-US" sz="2400" dirty="0" smtClean="0"/>
              <a:t>Click </a:t>
            </a:r>
            <a:r>
              <a:rPr lang="en-US" sz="2400" dirty="0"/>
              <a:t>the </a:t>
            </a:r>
            <a:r>
              <a:rPr lang="en-US" sz="2400" b="1" dirty="0"/>
              <a:t>Close</a:t>
            </a:r>
            <a:r>
              <a:rPr lang="en-US" sz="2400" dirty="0"/>
              <a:t> button (X) in the Text pane to hide it. You will complete the text entry by typing directly in the diagram’s shapes.</a:t>
            </a:r>
          </a:p>
          <a:p>
            <a:pPr marL="457200" indent="-457200">
              <a:buFont typeface="+mj-lt"/>
              <a:buAutoNum type="arabicPeriod" startAt="5"/>
            </a:pPr>
            <a:r>
              <a:rPr lang="en-US" sz="2400" dirty="0" smtClean="0"/>
              <a:t>Click </a:t>
            </a:r>
            <a:r>
              <a:rPr lang="en-US" sz="2400" dirty="0"/>
              <a:t>just to the </a:t>
            </a:r>
            <a:r>
              <a:rPr lang="en-US" sz="2400" b="1" dirty="0"/>
              <a:t>right of the name Hicks </a:t>
            </a:r>
            <a:r>
              <a:rPr lang="en-US" sz="2400" dirty="0"/>
              <a:t>in the top-level shape, press </a:t>
            </a:r>
            <a:r>
              <a:rPr lang="en-US" sz="2400" b="1" dirty="0"/>
              <a:t>Enter</a:t>
            </a:r>
            <a:r>
              <a:rPr lang="en-US" sz="2400" dirty="0"/>
              <a:t>, and type </a:t>
            </a:r>
            <a:r>
              <a:rPr lang="en-US" sz="2400" b="1" dirty="0"/>
              <a:t>Director</a:t>
            </a:r>
            <a:r>
              <a:rPr lang="en-US" sz="2400" dirty="0"/>
              <a:t>. Notice that the text size adjusts in all the shapes to account for the additional entry in the top-level shape.</a:t>
            </a:r>
          </a:p>
          <a:p>
            <a:pPr marL="457200" indent="-457200">
              <a:buFont typeface="+mj-lt"/>
              <a:buAutoNum type="arabicPeriod" startAt="5"/>
            </a:pPr>
            <a:r>
              <a:rPr lang="en-US" sz="2400" dirty="0" smtClean="0"/>
              <a:t>Click </a:t>
            </a:r>
            <a:r>
              <a:rPr lang="en-US" sz="2400" b="1" dirty="0"/>
              <a:t>after the name Lang</a:t>
            </a:r>
            <a:r>
              <a:rPr lang="en-US" sz="2400" dirty="0"/>
              <a:t> in the assistant shape, press </a:t>
            </a:r>
            <a:r>
              <a:rPr lang="en-US" sz="2400" b="1" dirty="0"/>
              <a:t>Enter</a:t>
            </a:r>
            <a:r>
              <a:rPr lang="en-US" sz="2400" dirty="0"/>
              <a:t>, and type </a:t>
            </a:r>
            <a:r>
              <a:rPr lang="en-US" sz="2400" b="1" dirty="0"/>
              <a:t>Assistant Director</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Use </a:t>
            </a:r>
            <a:r>
              <a:rPr lang="en-US" sz="2400" dirty="0"/>
              <a:t>the same process to type the title </a:t>
            </a:r>
            <a:r>
              <a:rPr lang="en-US" sz="2400" b="1" dirty="0"/>
              <a:t>Reading Products</a:t>
            </a:r>
            <a:r>
              <a:rPr lang="en-US" sz="2400" dirty="0"/>
              <a:t> for Marcus Short, </a:t>
            </a:r>
            <a:r>
              <a:rPr lang="en-US" sz="2400" b="1" dirty="0"/>
              <a:t>Linguistics Products</a:t>
            </a:r>
            <a:r>
              <a:rPr lang="en-US" sz="2400" dirty="0"/>
              <a:t> for Ellen Camp, and </a:t>
            </a:r>
            <a:r>
              <a:rPr lang="en-US" sz="2400" b="1" dirty="0"/>
              <a:t>Writing Products</a:t>
            </a:r>
            <a:r>
              <a:rPr lang="en-US" sz="2400" dirty="0"/>
              <a:t> for Pat Cramer.</a:t>
            </a:r>
          </a:p>
          <a:p>
            <a:pPr marL="457200" indent="-457200">
              <a:buFont typeface="+mj-lt"/>
              <a:buAutoNum type="arabicPeriod" startAt="10"/>
            </a:pPr>
            <a:r>
              <a:rPr lang="en-US" sz="2400" b="1" dirty="0" smtClean="0"/>
              <a:t> </a:t>
            </a:r>
            <a:r>
              <a:rPr lang="en-US" sz="2400" dirty="0" smtClean="0"/>
              <a:t>Click </a:t>
            </a:r>
            <a:r>
              <a:rPr lang="en-US" sz="2400" dirty="0"/>
              <a:t>away from the </a:t>
            </a:r>
            <a:r>
              <a:rPr lang="en-US" sz="2400" dirty="0" smtClean="0"/>
              <a:t/>
            </a:r>
            <a:br>
              <a:rPr lang="en-US" sz="2400" dirty="0" smtClean="0"/>
            </a:br>
            <a:r>
              <a:rPr lang="en-US" sz="2400" dirty="0" smtClean="0"/>
              <a:t>SmartArt </a:t>
            </a:r>
            <a:r>
              <a:rPr lang="en-US" sz="2400" dirty="0"/>
              <a:t>to deselect </a:t>
            </a:r>
            <a:r>
              <a:rPr lang="en-US" sz="2400" dirty="0" smtClean="0"/>
              <a:t/>
            </a:r>
            <a:br>
              <a:rPr lang="en-US" sz="2400" dirty="0" smtClean="0"/>
            </a:br>
            <a:r>
              <a:rPr lang="en-US" sz="2400" dirty="0" smtClean="0"/>
              <a:t>it</a:t>
            </a:r>
            <a:r>
              <a:rPr lang="en-US" sz="2400" dirty="0"/>
              <a:t>. Your slide should </a:t>
            </a:r>
            <a:r>
              <a:rPr lang="en-US" sz="2400" dirty="0" smtClean="0"/>
              <a:t/>
            </a:r>
            <a:br>
              <a:rPr lang="en-US" sz="2400" dirty="0" smtClean="0"/>
            </a:br>
            <a:r>
              <a:rPr lang="en-US" sz="2400" dirty="0" smtClean="0"/>
              <a:t>look </a:t>
            </a:r>
            <a:r>
              <a:rPr lang="en-US" sz="2400" dirty="0"/>
              <a:t>similar to </a:t>
            </a:r>
            <a:r>
              <a:rPr lang="en-US" sz="2400" dirty="0" smtClean="0"/>
              <a:t>the </a:t>
            </a:r>
            <a:br>
              <a:rPr lang="en-US" sz="2400" dirty="0" smtClean="0"/>
            </a:br>
            <a:r>
              <a:rPr lang="en-US" sz="2400" dirty="0" smtClean="0"/>
              <a:t>figure at right.</a:t>
            </a:r>
            <a:endParaRPr lang="en-US" sz="2400" dirty="0"/>
          </a:p>
          <a:p>
            <a:pPr marL="457200" indent="-457200">
              <a:buFont typeface="+mj-lt"/>
              <a:buAutoNum type="arabicPeriod" startAt="10"/>
            </a:pPr>
            <a:r>
              <a:rPr lang="en-US" sz="2400" b="1" dirty="0" smtClean="0"/>
              <a:t> SAVE</a:t>
            </a:r>
            <a:r>
              <a:rPr lang="en-US" sz="2400" dirty="0" smtClean="0"/>
              <a:t> </a:t>
            </a:r>
            <a:r>
              <a:rPr lang="en-US" sz="2400" dirty="0"/>
              <a:t>the presentation.</a:t>
            </a:r>
          </a:p>
          <a:p>
            <a:r>
              <a:rPr lang="en-US" sz="2400" b="1" dirty="0"/>
              <a:t>LEAVE</a:t>
            </a:r>
            <a:r>
              <a:rPr lang="en-US" sz="2400" dirty="0"/>
              <a:t> the presentation </a:t>
            </a:r>
            <a:r>
              <a:rPr lang="en-US" sz="2400" dirty="0" smtClean="0"/>
              <a:t/>
            </a:r>
            <a:br>
              <a:rPr lang="en-US" sz="2400" dirty="0" smtClean="0"/>
            </a:br>
            <a:r>
              <a:rPr lang="en-US" sz="2400" dirty="0" smtClean="0"/>
              <a:t>open </a:t>
            </a:r>
            <a:r>
              <a:rPr lang="en-US" sz="2400" dirty="0"/>
              <a:t>to use in the next </a:t>
            </a:r>
            <a:r>
              <a:rPr lang="en-US" sz="2400" dirty="0" smtClean="0"/>
              <a:t/>
            </a:r>
            <a:br>
              <a:rPr lang="en-US" sz="2400" dirty="0" smtClean="0"/>
            </a:br>
            <a:r>
              <a:rPr lang="en-US" sz="2400" dirty="0" smtClean="0"/>
              <a:t>exercise.</a:t>
            </a:r>
            <a:endParaRPr lang="en-US" sz="2400" dirty="0"/>
          </a:p>
        </p:txBody>
      </p:sp>
      <p:pic>
        <p:nvPicPr>
          <p:cNvPr id="2" name="Picture 1" descr="07.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2852936"/>
            <a:ext cx="4104640" cy="296986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Text in a diagram appears either within a shape or as a bulleted list, depending on the diagram type and layout option. In the previous exercise, you inserted text only in shapes, because an organization chart does not offer the option of bulleted text. </a:t>
            </a:r>
            <a:r>
              <a:rPr lang="en-US" sz="2400" dirty="0" smtClean="0"/>
              <a:t/>
            </a:r>
            <a:br>
              <a:rPr lang="en-US" sz="2400" dirty="0" smtClean="0"/>
            </a:br>
            <a:r>
              <a:rPr lang="en-US" sz="2400" dirty="0" smtClean="0"/>
              <a:t>The figure at right </a:t>
            </a:r>
            <a:r>
              <a:rPr lang="en-US" sz="2400" dirty="0"/>
              <a:t>shows </a:t>
            </a:r>
            <a:r>
              <a:rPr lang="en-US" sz="2400" dirty="0" smtClean="0"/>
              <a:t/>
            </a:r>
            <a:br>
              <a:rPr lang="en-US" sz="2400" dirty="0" smtClean="0"/>
            </a:br>
            <a:r>
              <a:rPr lang="en-US" sz="2400" dirty="0" smtClean="0"/>
              <a:t>a </a:t>
            </a:r>
            <a:r>
              <a:rPr lang="en-US" sz="2400" dirty="0"/>
              <a:t>list type diagram that </a:t>
            </a:r>
            <a:r>
              <a:rPr lang="en-US" sz="2400" dirty="0" smtClean="0"/>
              <a:t/>
            </a:r>
            <a:br>
              <a:rPr lang="en-US" sz="2400" dirty="0" smtClean="0"/>
            </a:br>
            <a:r>
              <a:rPr lang="en-US" sz="2400" dirty="0" smtClean="0"/>
              <a:t>contains </a:t>
            </a:r>
            <a:r>
              <a:rPr lang="en-US" sz="2400" dirty="0"/>
              <a:t>both shape </a:t>
            </a:r>
            <a:r>
              <a:rPr lang="en-US" sz="2400" dirty="0" smtClean="0"/>
              <a:t/>
            </a:r>
            <a:br>
              <a:rPr lang="en-US" sz="2400" dirty="0" smtClean="0"/>
            </a:br>
            <a:r>
              <a:rPr lang="en-US" sz="2400" dirty="0" smtClean="0"/>
              <a:t>text </a:t>
            </a:r>
            <a:r>
              <a:rPr lang="en-US" sz="2400" dirty="0"/>
              <a:t>and bulleted text</a:t>
            </a:r>
            <a:r>
              <a:rPr lang="en-US" sz="2400" dirty="0" smtClean="0"/>
              <a:t>.</a:t>
            </a:r>
            <a:endParaRPr lang="en-US" sz="2400" dirty="0"/>
          </a:p>
        </p:txBody>
      </p:sp>
      <p:pic>
        <p:nvPicPr>
          <p:cNvPr id="2" name="Picture 1" descr="07.0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3140968"/>
            <a:ext cx="4247466" cy="186162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a:t>You can display or hide the </a:t>
            </a:r>
            <a:r>
              <a:rPr lang="en-US" sz="2200" b="1" i="1" dirty="0"/>
              <a:t>Text pane</a:t>
            </a:r>
            <a:r>
              <a:rPr lang="en-US" sz="2200" dirty="0"/>
              <a:t>, which is the panel to the left of a new diagram in which you can type diagram text. In the Text pane, shape text (that is, text that appears in shapes) appears as the top-level bullet items and text that appears on the diagram in bulleted text format is indented below the shape text, similar to the way several levels of bulleted text appear in a content placeholder.</a:t>
            </a:r>
          </a:p>
          <a:p>
            <a:r>
              <a:rPr lang="en-US" sz="2200" dirty="0"/>
              <a:t>You can use the Text pane to enter text, or you can enter text directly in each shape. Click next to a bullet in the Text pane or click any [Text] placeholder and begin typing text. If you need more bullet items than are supplied in the default layout, press Enter at the end of the current bullet item to add a new one, or click the Add Bullet button in the Create Graphic group on the SmartArt Tools Design tab</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2" name="Picture 1" descr="07.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556792"/>
            <a:ext cx="8035488" cy="294257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If you don’t want to use the Text pane, you can close it to get it out of the way. To redisplay it, click the Text Pane button on the left border of the SmartArt container, or click the Text Pane ­button in the Create Graphic group on the SmartArt Tools Design tab. You can also right-click anywhere in the diagram and then click Show Text Pane on the shortcut menu</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Converting Text or WordArt </a:t>
            </a:r>
            <a:r>
              <a:rPr lang="en-US" b="1" dirty="0" smtClean="0"/>
              <a:t/>
            </a:r>
            <a:br>
              <a:rPr lang="en-US" b="1" dirty="0" smtClean="0"/>
            </a:br>
            <a:r>
              <a:rPr lang="en-US" b="1" dirty="0" smtClean="0"/>
              <a:t>to </a:t>
            </a:r>
            <a:r>
              <a:rPr lang="en-US" b="1" dirty="0"/>
              <a:t>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As </a:t>
            </a:r>
            <a:r>
              <a:rPr lang="en-US" sz="2300" dirty="0"/>
              <a:t>you work with slide text, you may realize that the information would work well as a SmartArt diagram. In this situation, you do not have to retype the text in the SmartArt ­diagram shapes. Simply convert the bulleted list to a diagram. </a:t>
            </a:r>
            <a:endParaRPr lang="en-US" sz="2300" dirty="0" smtClean="0"/>
          </a:p>
          <a:p>
            <a:r>
              <a:rPr lang="en-US" sz="2300" dirty="0" smtClean="0"/>
              <a:t>You </a:t>
            </a:r>
            <a:r>
              <a:rPr lang="en-US" sz="2300" dirty="0"/>
              <a:t>can create a diagram from any bulleted list on a slide or any WordArt object. You can choose one of the common diagrams in the Convert to SmartArt gallery, or you can access the Choose a SmartArt Diagram dialog box to choose any diagram type or layout. </a:t>
            </a:r>
            <a:endParaRPr lang="en-US" sz="2300" dirty="0" smtClean="0"/>
          </a:p>
          <a:p>
            <a:r>
              <a:rPr lang="en-US" sz="2300" dirty="0" smtClean="0"/>
              <a:t>In </a:t>
            </a:r>
            <a:r>
              <a:rPr lang="en-US" sz="2300" dirty="0"/>
              <a:t>this exercise, you learn how to convert a list into a SmartArt Cycle diagram, and you convert WordArt text into a single SmartArt object</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Convert Text </a:t>
            </a:r>
            <a:r>
              <a:rPr lang="en-US" b="1" dirty="0" smtClean="0"/>
              <a:t/>
            </a:r>
            <a:br>
              <a:rPr lang="en-US" b="1" dirty="0" smtClean="0"/>
            </a:br>
            <a:r>
              <a:rPr lang="en-US" b="1" dirty="0" smtClean="0"/>
              <a:t>or </a:t>
            </a:r>
            <a:r>
              <a:rPr lang="en-US" b="1" dirty="0"/>
              <a:t>WordArt to 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4 and select </a:t>
            </a:r>
            <a:r>
              <a:rPr lang="en-US" sz="2400" dirty="0" smtClean="0"/>
              <a:t/>
            </a:r>
            <a:br>
              <a:rPr lang="en-US" sz="2400" dirty="0" smtClean="0"/>
            </a:br>
            <a:r>
              <a:rPr lang="en-US" sz="2400" dirty="0" smtClean="0"/>
              <a:t>the </a:t>
            </a:r>
            <a:r>
              <a:rPr lang="en-US" sz="2400" dirty="0"/>
              <a:t>bulleted list.</a:t>
            </a:r>
          </a:p>
          <a:p>
            <a:pPr marL="457200" indent="-457200">
              <a:buFont typeface="+mj-lt"/>
              <a:buAutoNum type="arabicPeriod"/>
            </a:pPr>
            <a:r>
              <a:rPr lang="en-US" sz="2400" dirty="0" smtClean="0"/>
              <a:t>Click </a:t>
            </a:r>
            <a:r>
              <a:rPr lang="en-US" sz="2400" dirty="0"/>
              <a:t>the </a:t>
            </a:r>
            <a:r>
              <a:rPr lang="en-US" sz="2400" b="1" dirty="0"/>
              <a:t>Home</a:t>
            </a:r>
            <a:r>
              <a:rPr lang="en-US" sz="2400" dirty="0"/>
              <a:t> tab, if </a:t>
            </a:r>
            <a:r>
              <a:rPr lang="en-US" sz="2400" dirty="0" smtClean="0"/>
              <a:t/>
            </a:r>
            <a:br>
              <a:rPr lang="en-US" sz="2400" dirty="0" smtClean="0"/>
            </a:br>
            <a:r>
              <a:rPr lang="en-US" sz="2400" dirty="0" smtClean="0"/>
              <a:t>necessary</a:t>
            </a:r>
            <a:r>
              <a:rPr lang="en-US" sz="2400" dirty="0"/>
              <a:t>, and then click </a:t>
            </a:r>
            <a:r>
              <a:rPr lang="en-US" sz="2400" dirty="0" smtClean="0"/>
              <a:t/>
            </a:r>
            <a:br>
              <a:rPr lang="en-US" sz="2400" dirty="0" smtClean="0"/>
            </a:br>
            <a:r>
              <a:rPr lang="en-US" sz="2400" dirty="0" smtClean="0"/>
              <a:t>the </a:t>
            </a:r>
            <a:r>
              <a:rPr lang="en-US" sz="2400" b="1" dirty="0"/>
              <a:t>Convert to SmartArt </a:t>
            </a:r>
            <a:r>
              <a:rPr lang="en-US" sz="2400" b="1" dirty="0" smtClean="0"/>
              <a:t/>
            </a:r>
            <a:br>
              <a:rPr lang="en-US" sz="2400" b="1" dirty="0" smtClean="0"/>
            </a:br>
            <a:r>
              <a:rPr lang="en-US" sz="2400" dirty="0" smtClean="0"/>
              <a:t>button </a:t>
            </a:r>
            <a:r>
              <a:rPr lang="en-US" sz="2400" dirty="0"/>
              <a:t>in the </a:t>
            </a:r>
            <a:r>
              <a:rPr lang="en-US" sz="2400" b="1" dirty="0"/>
              <a:t>Paragraph</a:t>
            </a:r>
            <a:r>
              <a:rPr lang="en-US" sz="2400" dirty="0"/>
              <a:t> </a:t>
            </a:r>
            <a:r>
              <a:rPr lang="en-US" sz="2400" dirty="0" smtClean="0"/>
              <a:t/>
            </a:r>
            <a:br>
              <a:rPr lang="en-US" sz="2400" dirty="0" smtClean="0"/>
            </a:br>
            <a:r>
              <a:rPr lang="en-US" sz="2400" dirty="0" smtClean="0"/>
              <a:t>group</a:t>
            </a:r>
            <a:r>
              <a:rPr lang="en-US" sz="2400" dirty="0"/>
              <a:t>. PowerPoint displays </a:t>
            </a:r>
            <a:r>
              <a:rPr lang="en-US" sz="2400" dirty="0" smtClean="0"/>
              <a:t/>
            </a:r>
            <a:br>
              <a:rPr lang="en-US" sz="2400" dirty="0" smtClean="0"/>
            </a:br>
            <a:r>
              <a:rPr lang="en-US" sz="2400" dirty="0" smtClean="0"/>
              <a:t>the </a:t>
            </a:r>
            <a:r>
              <a:rPr lang="en-US" sz="2400" dirty="0"/>
              <a:t>gallery shown </a:t>
            </a:r>
            <a:r>
              <a:rPr lang="en-US" sz="2400" dirty="0" smtClean="0"/>
              <a:t>at right.</a:t>
            </a:r>
            <a:endParaRPr lang="en-US" sz="2400" dirty="0"/>
          </a:p>
          <a:p>
            <a:pPr marL="457200" indent="-457200">
              <a:buFont typeface="+mj-lt"/>
              <a:buAutoNum type="arabicPeriod"/>
            </a:pPr>
            <a:r>
              <a:rPr lang="en-US" sz="2400" dirty="0" smtClean="0"/>
              <a:t>Click </a:t>
            </a:r>
            <a:r>
              <a:rPr lang="en-US" sz="2400" b="1" dirty="0"/>
              <a:t>More SmartArt Graphics</a:t>
            </a:r>
            <a:r>
              <a:rPr lang="en-US" sz="2400" dirty="0"/>
              <a:t> at the bottom of the gallery. The </a:t>
            </a:r>
            <a:r>
              <a:rPr lang="en-US" sz="2400" b="1" dirty="0"/>
              <a:t>Choose a SmartArt Graphic</a:t>
            </a:r>
            <a:r>
              <a:rPr lang="en-US" sz="2400" dirty="0"/>
              <a:t> dialog box opens</a:t>
            </a:r>
            <a:r>
              <a:rPr lang="en-US" sz="2400" dirty="0" smtClean="0"/>
              <a:t>.</a:t>
            </a:r>
            <a:endParaRPr lang="en-US" sz="2400" dirty="0"/>
          </a:p>
        </p:txBody>
      </p:sp>
      <p:pic>
        <p:nvPicPr>
          <p:cNvPr id="2" name="Picture 1" descr="07.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2204864"/>
            <a:ext cx="3500774" cy="327152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or WordArt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Cycle</a:t>
            </a:r>
            <a:r>
              <a:rPr lang="en-US" sz="2400" dirty="0"/>
              <a:t>, then click the </a:t>
            </a:r>
            <a:r>
              <a:rPr lang="en-US" sz="2400" b="1" dirty="0"/>
              <a:t>Block Cycle</a:t>
            </a:r>
            <a:r>
              <a:rPr lang="en-US" sz="2400" dirty="0"/>
              <a:t> layout. Read the description of how best to use the Block Cycle layout.</a:t>
            </a:r>
          </a:p>
          <a:p>
            <a:pPr marL="457200" indent="-457200">
              <a:buFont typeface="+mj-lt"/>
              <a:buAutoNum type="arabicPeriod" startAt="4"/>
            </a:pPr>
            <a:r>
              <a:rPr lang="en-US" sz="2400" dirty="0" smtClean="0"/>
              <a:t>Click </a:t>
            </a:r>
            <a:r>
              <a:rPr lang="en-US" sz="2400" b="1" dirty="0"/>
              <a:t>OK</a:t>
            </a:r>
            <a:r>
              <a:rPr lang="en-US" sz="2400" dirty="0"/>
              <a:t>. The bulleted </a:t>
            </a:r>
            <a:r>
              <a:rPr lang="en-US" sz="2400" dirty="0" smtClean="0"/>
              <a:t/>
            </a:r>
            <a:br>
              <a:rPr lang="en-US" sz="2400" dirty="0" smtClean="0"/>
            </a:br>
            <a:r>
              <a:rPr lang="en-US" sz="2400" dirty="0" smtClean="0"/>
              <a:t>list </a:t>
            </a:r>
            <a:r>
              <a:rPr lang="en-US" sz="2400" dirty="0"/>
              <a:t>is converted to a </a:t>
            </a:r>
            <a:r>
              <a:rPr lang="en-US" sz="2400" dirty="0" smtClean="0"/>
              <a:t/>
            </a:r>
            <a:br>
              <a:rPr lang="en-US" sz="2400" dirty="0" smtClean="0"/>
            </a:br>
            <a:r>
              <a:rPr lang="en-US" sz="2400" dirty="0" smtClean="0"/>
              <a:t>cycle </a:t>
            </a:r>
            <a:r>
              <a:rPr lang="en-US" sz="2400" dirty="0"/>
              <a:t>diagram, as </a:t>
            </a:r>
            <a:r>
              <a:rPr lang="en-US" sz="2400" dirty="0" smtClean="0"/>
              <a:t/>
            </a:r>
            <a:br>
              <a:rPr lang="en-US" sz="2400" dirty="0" smtClean="0"/>
            </a:br>
            <a:r>
              <a:rPr lang="en-US" sz="2400" dirty="0" smtClean="0"/>
              <a:t>shown at right.</a:t>
            </a:r>
            <a:endParaRPr lang="en-US" sz="2400" dirty="0"/>
          </a:p>
          <a:p>
            <a:pPr marL="457200" indent="-457200">
              <a:buFont typeface="+mj-lt"/>
              <a:buAutoNum type="arabicPeriod" startAt="4"/>
            </a:pPr>
            <a:r>
              <a:rPr lang="en-US" sz="2400" dirty="0" smtClean="0"/>
              <a:t>Go </a:t>
            </a:r>
            <a:r>
              <a:rPr lang="en-US" sz="2400" dirty="0"/>
              <a:t>to slide 1, and </a:t>
            </a:r>
            <a:r>
              <a:rPr lang="en-US" sz="2400" dirty="0" smtClean="0"/>
              <a:t/>
            </a:r>
            <a:br>
              <a:rPr lang="en-US" sz="2400" dirty="0" smtClean="0"/>
            </a:br>
            <a:r>
              <a:rPr lang="en-US" sz="2400" dirty="0" smtClean="0"/>
              <a:t>triple</a:t>
            </a:r>
            <a:r>
              <a:rPr lang="en-US" sz="2400" dirty="0"/>
              <a:t>-click the </a:t>
            </a:r>
            <a:r>
              <a:rPr lang="en-US" sz="2400" dirty="0" smtClean="0"/>
              <a:t/>
            </a:r>
            <a:br>
              <a:rPr lang="en-US" sz="2400" dirty="0" smtClean="0"/>
            </a:br>
            <a:r>
              <a:rPr lang="en-US" sz="2400" b="1" dirty="0" smtClean="0"/>
              <a:t>Developer </a:t>
            </a:r>
            <a:r>
              <a:rPr lang="en-US" sz="2400" b="1" dirty="0"/>
              <a:t>Orientation WordArt</a:t>
            </a:r>
            <a:r>
              <a:rPr lang="en-US" sz="2400" dirty="0"/>
              <a:t> object to select it. </a:t>
            </a:r>
          </a:p>
        </p:txBody>
      </p:sp>
      <p:pic>
        <p:nvPicPr>
          <p:cNvPr id="2" name="Picture 1" descr="07.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080" y="2492897"/>
            <a:ext cx="4617864" cy="202823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or WordArt 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3717032"/>
            <a:ext cx="8229600" cy="2759968"/>
          </a:xfrm>
        </p:spPr>
        <p:txBody>
          <a:bodyPr/>
          <a:lstStyle/>
          <a:p>
            <a:pPr marL="457200" indent="-457200">
              <a:buFont typeface="+mj-lt"/>
              <a:buAutoNum type="arabicPeriod" startAt="7"/>
            </a:pPr>
            <a:r>
              <a:rPr lang="en-US" sz="2400" dirty="0"/>
              <a:t>On the </a:t>
            </a:r>
            <a:r>
              <a:rPr lang="en-US" sz="2400" b="1" dirty="0"/>
              <a:t>Home</a:t>
            </a:r>
            <a:r>
              <a:rPr lang="en-US" sz="2400" dirty="0"/>
              <a:t> tab, click </a:t>
            </a:r>
            <a:r>
              <a:rPr lang="en-US" sz="2400" b="1" dirty="0"/>
              <a:t>Convert to SmartArt</a:t>
            </a:r>
            <a:r>
              <a:rPr lang="en-US" sz="2400" dirty="0"/>
              <a:t>, then click </a:t>
            </a:r>
            <a:r>
              <a:rPr lang="en-US" sz="2400" b="1" dirty="0"/>
              <a:t>Vertical</a:t>
            </a:r>
            <a:r>
              <a:rPr lang="en-US" sz="2400" dirty="0"/>
              <a:t> </a:t>
            </a:r>
            <a:r>
              <a:rPr lang="en-US" sz="2400" b="1" dirty="0"/>
              <a:t>Bullet List</a:t>
            </a:r>
            <a:r>
              <a:rPr lang="en-US" sz="2400" dirty="0"/>
              <a:t> (the first layout in the first row). The WordArt text is converted to a single-item SmartArt</a:t>
            </a:r>
            <a:r>
              <a:rPr lang="en-US" sz="2400" b="1" dirty="0"/>
              <a:t> </a:t>
            </a:r>
            <a:r>
              <a:rPr lang="en-US" sz="2400" dirty="0"/>
              <a:t>object. See </a:t>
            </a:r>
            <a:r>
              <a:rPr lang="en-US" sz="2400" dirty="0" smtClean="0"/>
              <a:t>the figure above.</a:t>
            </a:r>
            <a:endParaRPr lang="en-US" sz="2400" dirty="0"/>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p:txBody>
      </p:sp>
      <p:pic>
        <p:nvPicPr>
          <p:cNvPr id="2" name="Picture 1" descr="07.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628800"/>
            <a:ext cx="7467600" cy="191413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Modifying SmartArt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Although </a:t>
            </a:r>
            <a:r>
              <a:rPr lang="en-US" sz="2400" dirty="0"/>
              <a:t>a new SmartArt graphic makes an interesting visual statement on a slide in its default state, you will probably want to make some changes to the graphic to customize it for your use. </a:t>
            </a:r>
            <a:endParaRPr lang="en-US" sz="2400" dirty="0" smtClean="0"/>
          </a:p>
          <a:p>
            <a:r>
              <a:rPr lang="en-US" sz="2400" dirty="0" smtClean="0"/>
              <a:t>You </a:t>
            </a:r>
            <a:r>
              <a:rPr lang="en-US" sz="2400" dirty="0"/>
              <a:t>can apply a wide variety of formatting changes to modify appearance, and you can also change layout or orientation and add or remove shapes. </a:t>
            </a:r>
            <a:endParaRPr lang="en-US" sz="2400" dirty="0" smtClean="0"/>
          </a:p>
          <a:p>
            <a:r>
              <a:rPr lang="en-US" sz="2400" dirty="0" smtClean="0"/>
              <a:t>You </a:t>
            </a:r>
            <a:r>
              <a:rPr lang="en-US" sz="2400" dirty="0"/>
              <a:t>can even change the diagram type to another that better fits your data</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Style to 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Like </a:t>
            </a:r>
            <a:r>
              <a:rPr lang="en-US" sz="2400" dirty="0"/>
              <a:t>other graphic objects, SmartArt diagrams can be quickly and easily formatted by applying a SmartArt </a:t>
            </a:r>
            <a:r>
              <a:rPr lang="en-US" sz="2400" dirty="0" smtClean="0"/>
              <a:t>Style.</a:t>
            </a:r>
          </a:p>
          <a:p>
            <a:r>
              <a:rPr lang="en-US" sz="2400" dirty="0" smtClean="0"/>
              <a:t>Styles </a:t>
            </a:r>
            <a:r>
              <a:rPr lang="en-US" sz="2400" dirty="0"/>
              <a:t>apply fills, borders, and effects to improve the appearance of the diagram’s shapes. </a:t>
            </a:r>
            <a:endParaRPr lang="en-US" sz="2400" dirty="0" smtClean="0"/>
          </a:p>
          <a:p>
            <a:r>
              <a:rPr lang="en-US" sz="2400" dirty="0" smtClean="0"/>
              <a:t>In </a:t>
            </a:r>
            <a:r>
              <a:rPr lang="en-US" sz="2400" dirty="0"/>
              <a:t>this exercise, you will apply a style to a diagram</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Style </a:t>
            </a:r>
            <a:r>
              <a:rPr lang="en-US" b="1" dirty="0" smtClean="0"/>
              <a:t/>
            </a:r>
            <a:br>
              <a:rPr lang="en-US" b="1" dirty="0" smtClean="0"/>
            </a:br>
            <a:r>
              <a:rPr lang="en-US" b="1" dirty="0" smtClean="0"/>
              <a:t>to </a:t>
            </a:r>
            <a:r>
              <a:rPr lang="en-US" b="1" dirty="0"/>
              <a:t>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3 and click </a:t>
            </a:r>
            <a:r>
              <a:rPr lang="en-US" sz="2400" dirty="0" smtClean="0"/>
              <a:t/>
            </a:r>
            <a:br>
              <a:rPr lang="en-US" sz="2400" dirty="0" smtClean="0"/>
            </a:br>
            <a:r>
              <a:rPr lang="en-US" sz="2400" dirty="0" smtClean="0"/>
              <a:t>once </a:t>
            </a:r>
            <a:r>
              <a:rPr lang="en-US" sz="2400" dirty="0"/>
              <a:t>on the </a:t>
            </a:r>
            <a:r>
              <a:rPr lang="en-US" sz="2400" b="1" dirty="0"/>
              <a:t>diagram</a:t>
            </a:r>
            <a:r>
              <a:rPr lang="en-US" sz="2400" dirty="0"/>
              <a:t> to </a:t>
            </a:r>
            <a:r>
              <a:rPr lang="en-US" sz="2400" dirty="0" smtClean="0"/>
              <a:t/>
            </a:r>
            <a:br>
              <a:rPr lang="en-US" sz="2400" dirty="0" smtClean="0"/>
            </a:br>
            <a:r>
              <a:rPr lang="en-US" sz="2400" dirty="0" smtClean="0"/>
              <a:t>select </a:t>
            </a:r>
            <a:r>
              <a:rPr lang="en-US" sz="2400" dirty="0"/>
              <a:t>it. Take care to </a:t>
            </a:r>
            <a:r>
              <a:rPr lang="en-US" sz="2400" dirty="0" smtClean="0"/>
              <a:t/>
            </a:r>
            <a:br>
              <a:rPr lang="en-US" sz="2400" dirty="0" smtClean="0"/>
            </a:br>
            <a:r>
              <a:rPr lang="en-US" sz="2400" dirty="0" smtClean="0"/>
              <a:t>select </a:t>
            </a:r>
            <a:r>
              <a:rPr lang="en-US" sz="2400" dirty="0"/>
              <a:t>the diagram itself, </a:t>
            </a:r>
            <a:r>
              <a:rPr lang="en-US" sz="2400" dirty="0" smtClean="0"/>
              <a:t/>
            </a:r>
            <a:br>
              <a:rPr lang="en-US" sz="2400" dirty="0" smtClean="0"/>
            </a:br>
            <a:r>
              <a:rPr lang="en-US" sz="2400" dirty="0" smtClean="0"/>
              <a:t>and </a:t>
            </a:r>
            <a:r>
              <a:rPr lang="en-US" sz="2400" dirty="0"/>
              <a:t>not a particular </a:t>
            </a:r>
            <a:r>
              <a:rPr lang="en-US" sz="2400" dirty="0" smtClean="0"/>
              <a:t/>
            </a:r>
            <a:br>
              <a:rPr lang="en-US" sz="2400" dirty="0" smtClean="0"/>
            </a:br>
            <a:r>
              <a:rPr lang="en-US" sz="2400" dirty="0" smtClean="0"/>
              <a:t>shape </a:t>
            </a:r>
            <a:r>
              <a:rPr lang="en-US" sz="2400" dirty="0"/>
              <a:t>within it.</a:t>
            </a:r>
          </a:p>
          <a:p>
            <a:pPr marL="457200" indent="-457200">
              <a:buFont typeface="+mj-lt"/>
              <a:buAutoNum type="arabicPeriod"/>
            </a:pPr>
            <a:r>
              <a:rPr lang="en-US" sz="2400" dirty="0" smtClean="0"/>
              <a:t>Click </a:t>
            </a:r>
            <a:r>
              <a:rPr lang="en-US" sz="2400" dirty="0"/>
              <a:t>the </a:t>
            </a:r>
            <a:r>
              <a:rPr lang="en-US" sz="2400" b="1" dirty="0"/>
              <a:t>SmartArt </a:t>
            </a:r>
            <a:r>
              <a:rPr lang="en-US" sz="2400" b="1" dirty="0" smtClean="0"/>
              <a:t>Tools</a:t>
            </a:r>
            <a:br>
              <a:rPr lang="en-US" sz="2400" b="1" dirty="0" smtClean="0"/>
            </a:br>
            <a:r>
              <a:rPr lang="en-US" sz="2400" b="1" dirty="0" smtClean="0"/>
              <a:t> </a:t>
            </a:r>
            <a:r>
              <a:rPr lang="en-US" sz="2400" b="1" dirty="0"/>
              <a:t>Design </a:t>
            </a:r>
            <a:r>
              <a:rPr lang="en-US" sz="2400" dirty="0"/>
              <a:t>tab to activate it.</a:t>
            </a:r>
          </a:p>
          <a:p>
            <a:pPr marL="457200" indent="-457200">
              <a:buFont typeface="+mj-lt"/>
              <a:buAutoNum type="arabicPeriod"/>
            </a:pPr>
            <a:r>
              <a:rPr lang="en-US" sz="2400" dirty="0" smtClean="0"/>
              <a:t>Click </a:t>
            </a:r>
            <a:r>
              <a:rPr lang="en-US" sz="2400" dirty="0"/>
              <a:t>the </a:t>
            </a:r>
            <a:r>
              <a:rPr lang="en-US" sz="2400" b="1" dirty="0"/>
              <a:t>More</a:t>
            </a:r>
            <a:r>
              <a:rPr lang="en-US" sz="2400" dirty="0"/>
              <a:t> button in the </a:t>
            </a:r>
            <a:r>
              <a:rPr lang="en-US" sz="2400" b="1" dirty="0"/>
              <a:t>SmartArt Styles</a:t>
            </a:r>
            <a:r>
              <a:rPr lang="en-US" sz="2400" dirty="0"/>
              <a:t> group. The </a:t>
            </a:r>
            <a:r>
              <a:rPr lang="en-US" sz="2400" b="1" dirty="0"/>
              <a:t>SmartArt Style</a:t>
            </a:r>
            <a:r>
              <a:rPr lang="en-US" sz="2400" dirty="0"/>
              <a:t> gallery appears, as shown </a:t>
            </a:r>
            <a:r>
              <a:rPr lang="en-US" sz="2400" dirty="0" smtClean="0"/>
              <a:t>above.</a:t>
            </a:r>
            <a:endParaRPr lang="en-US" sz="2400" dirty="0"/>
          </a:p>
        </p:txBody>
      </p:sp>
      <p:pic>
        <p:nvPicPr>
          <p:cNvPr id="2" name="Picture 1" descr="07.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2204864"/>
            <a:ext cx="4218940" cy="299428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Style </a:t>
            </a:r>
            <a:br>
              <a:rPr lang="en-US" b="1" dirty="0"/>
            </a:br>
            <a:r>
              <a:rPr lang="en-US" b="1" dirty="0"/>
              <a:t>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Cartoon</a:t>
            </a:r>
            <a:r>
              <a:rPr lang="en-US" sz="2400" dirty="0"/>
              <a:t> style. </a:t>
            </a:r>
            <a:r>
              <a:rPr lang="en-US" sz="2400" dirty="0" smtClean="0"/>
              <a:t/>
            </a:r>
            <a:br>
              <a:rPr lang="en-US" sz="2400" dirty="0" smtClean="0"/>
            </a:br>
            <a:r>
              <a:rPr lang="en-US" sz="2400" dirty="0" smtClean="0"/>
              <a:t>PowerPoint </a:t>
            </a:r>
            <a:r>
              <a:rPr lang="en-US" sz="2400" dirty="0"/>
              <a:t>applies the </a:t>
            </a:r>
            <a:r>
              <a:rPr lang="en-US" sz="2400" dirty="0" smtClean="0"/>
              <a:t/>
            </a:r>
            <a:br>
              <a:rPr lang="en-US" sz="2400" dirty="0" smtClean="0"/>
            </a:br>
            <a:r>
              <a:rPr lang="en-US" sz="2400" b="1" dirty="0" smtClean="0"/>
              <a:t>style</a:t>
            </a:r>
            <a:r>
              <a:rPr lang="en-US" sz="2400" b="1" dirty="0"/>
              <a:t>, as shown </a:t>
            </a:r>
            <a:r>
              <a:rPr lang="en-US" sz="2400" b="1" dirty="0" smtClean="0"/>
              <a:t>at right</a:t>
            </a:r>
            <a:r>
              <a:rPr lang="en-US" sz="2400" dirty="0" smtClean="0"/>
              <a:t>.</a:t>
            </a:r>
            <a:endParaRPr lang="en-US" sz="2400" dirty="0"/>
          </a:p>
          <a:p>
            <a:pPr marL="457200" indent="-457200">
              <a:buFont typeface="+mj-lt"/>
              <a:buAutoNum type="arabicPeriod" startAt="4"/>
            </a:pPr>
            <a:r>
              <a:rPr lang="en-US" sz="2400" dirty="0" smtClean="0"/>
              <a:t>Go </a:t>
            </a:r>
            <a:r>
              <a:rPr lang="en-US" sz="2400" dirty="0"/>
              <a:t>to slide 1, click the </a:t>
            </a:r>
            <a:r>
              <a:rPr lang="en-US" sz="2400" dirty="0" smtClean="0"/>
              <a:t/>
            </a:r>
            <a:br>
              <a:rPr lang="en-US" sz="2400" dirty="0" smtClean="0"/>
            </a:br>
            <a:r>
              <a:rPr lang="en-US" sz="2400" b="1" dirty="0" smtClean="0"/>
              <a:t>SmartArt </a:t>
            </a:r>
            <a:r>
              <a:rPr lang="en-US" sz="2400" dirty="0"/>
              <a:t>object, and </a:t>
            </a:r>
            <a:r>
              <a:rPr lang="en-US" sz="2400" dirty="0" smtClean="0"/>
              <a:t/>
            </a:r>
            <a:br>
              <a:rPr lang="en-US" sz="2400" dirty="0" smtClean="0"/>
            </a:br>
            <a:r>
              <a:rPr lang="en-US" sz="2400" dirty="0" smtClean="0"/>
              <a:t>repeat </a:t>
            </a:r>
            <a:r>
              <a:rPr lang="en-US" sz="2400" dirty="0"/>
              <a:t>steps 2-4 to apply </a:t>
            </a:r>
            <a:r>
              <a:rPr lang="en-US" sz="2400" dirty="0" smtClean="0"/>
              <a:t/>
            </a:r>
            <a:br>
              <a:rPr lang="en-US" sz="2400" dirty="0" smtClean="0"/>
            </a:br>
            <a:r>
              <a:rPr lang="en-US" sz="2400" dirty="0" smtClean="0"/>
              <a:t>the </a:t>
            </a:r>
            <a:r>
              <a:rPr lang="en-US" sz="2400" dirty="0"/>
              <a:t>same </a:t>
            </a:r>
            <a:r>
              <a:rPr lang="en-US" sz="2400" b="1" dirty="0"/>
              <a:t>style</a:t>
            </a:r>
            <a:r>
              <a:rPr lang="en-US" sz="2400" dirty="0"/>
              <a:t>. </a:t>
            </a:r>
          </a:p>
          <a:p>
            <a:pPr marL="457200" indent="-457200">
              <a:buFont typeface="+mj-lt"/>
              <a:buAutoNum type="arabicPeriod" startAt="4"/>
            </a:pPr>
            <a:r>
              <a:rPr lang="en-US" sz="2400" dirty="0" smtClean="0"/>
              <a:t>Go </a:t>
            </a:r>
            <a:r>
              <a:rPr lang="en-US" sz="2400" dirty="0"/>
              <a:t>to slide 4, click the </a:t>
            </a:r>
            <a:r>
              <a:rPr lang="en-US" sz="2400" dirty="0" smtClean="0"/>
              <a:t/>
            </a:r>
            <a:br>
              <a:rPr lang="en-US" sz="2400" dirty="0" smtClean="0"/>
            </a:br>
            <a:r>
              <a:rPr lang="en-US" sz="2400" b="1" dirty="0" smtClean="0"/>
              <a:t>SmartArt</a:t>
            </a:r>
            <a:r>
              <a:rPr lang="en-US" sz="2400" dirty="0" smtClean="0"/>
              <a:t> </a:t>
            </a:r>
            <a:r>
              <a:rPr lang="en-US" sz="2400" dirty="0"/>
              <a:t>object, and repeat steps 2-4 to apply the same </a:t>
            </a:r>
            <a:r>
              <a:rPr lang="en-US" sz="2400" b="1" dirty="0"/>
              <a:t>style</a:t>
            </a:r>
            <a:r>
              <a:rPr lang="en-US" sz="2400" dirty="0"/>
              <a:t>.</a:t>
            </a:r>
          </a:p>
          <a:p>
            <a:pPr marL="457200" indent="-457200">
              <a:buFont typeface="+mj-lt"/>
              <a:buAutoNum type="arabicPeriod" startAt="4"/>
            </a:pPr>
            <a:r>
              <a:rPr lang="en-US" sz="2400" b="1" dirty="0" smtClean="0"/>
              <a:t>SAVE</a:t>
            </a:r>
            <a:r>
              <a:rPr lang="en-US" sz="2400" dirty="0" smtClean="0"/>
              <a:t> </a:t>
            </a:r>
            <a:r>
              <a:rPr lang="en-US" sz="2400" dirty="0"/>
              <a:t>the presentation.</a:t>
            </a:r>
          </a:p>
          <a:p>
            <a:r>
              <a:rPr lang="en-US" sz="2400" b="1" dirty="0"/>
              <a:t>LEAVE </a:t>
            </a:r>
            <a:r>
              <a:rPr lang="en-US" sz="2400" dirty="0"/>
              <a:t>the presentation open to use in the next exercise.</a:t>
            </a:r>
          </a:p>
          <a:p>
            <a:endParaRPr lang="en-US" sz="2400" dirty="0"/>
          </a:p>
        </p:txBody>
      </p:sp>
      <p:pic>
        <p:nvPicPr>
          <p:cNvPr id="2" name="Picture 1" descr="07.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628800"/>
            <a:ext cx="3876383" cy="276352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Style </a:t>
            </a:r>
            <a:br>
              <a:rPr lang="en-US" b="1" dirty="0"/>
            </a:br>
            <a:r>
              <a:rPr lang="en-US" b="1" dirty="0"/>
              <a:t>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SmartArt Styles can instantly improve a new diagram by applying visual effects to the shapes. Review the results carefully, however, after applying a SmartArt Style. If your shapes contain several lines of text, some of the 3-D styles may obscure the text or cause it to run over on the edges—not a very attractive presentation.</a:t>
            </a:r>
          </a:p>
          <a:p>
            <a:r>
              <a:rPr lang="en-US" sz="2400" dirty="0"/>
              <a:t>If you do not like the formatting you have applied, you can easily revert to the original appearance of the diagram. Click the Reset Graphic button on the SmartArt Tools Design tab to restore the diagram to its default appearance.</a:t>
            </a:r>
          </a:p>
        </p:txBody>
      </p:sp>
    </p:spTree>
    <p:extLst>
      <p:ext uri="{BB962C8B-B14F-4D97-AF65-F5344CB8AC3E}">
        <p14:creationId xmlns:p14="http://schemas.microsoft.com/office/powerpoint/2010/main" val="24506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2010 offers eight different types of SmartArt diagrams, with many layouts for each type. </a:t>
            </a:r>
            <a:r>
              <a:rPr lang="en-US" sz="2400" dirty="0" smtClean="0"/>
              <a:t>The figure below </a:t>
            </a:r>
            <a:r>
              <a:rPr lang="en-US" sz="2400" dirty="0"/>
              <a:t>shows the dialog box that appears when you choose to insert a SmartArt diagram</a:t>
            </a:r>
            <a:r>
              <a:rPr lang="en-US" sz="2400" dirty="0" smtClean="0"/>
              <a:t>.</a:t>
            </a:r>
            <a:endParaRPr lang="en-US" sz="2400" dirty="0"/>
          </a:p>
        </p:txBody>
      </p:sp>
      <p:pic>
        <p:nvPicPr>
          <p:cNvPr id="2" name="Picture 1" descr="07.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224" y="3214542"/>
            <a:ext cx="7259776" cy="3094778"/>
          </a:xfrm>
          <a:prstGeom prst="rect">
            <a:avLst/>
          </a:prstGeom>
        </p:spPr>
      </p:pic>
    </p:spTree>
    <p:extLst>
      <p:ext uri="{BB962C8B-B14F-4D97-AF65-F5344CB8AC3E}">
        <p14:creationId xmlns:p14="http://schemas.microsoft.com/office/powerpoint/2010/main" val="2657321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Selecting a Color Theme </a:t>
            </a:r>
            <a:r>
              <a:rPr lang="en-US" b="1" dirty="0" smtClean="0"/>
              <a:t/>
            </a:r>
            <a:br>
              <a:rPr lang="en-US" b="1" dirty="0" smtClean="0"/>
            </a:br>
            <a:r>
              <a:rPr lang="en-US" b="1" dirty="0" smtClean="0"/>
              <a:t>for </a:t>
            </a:r>
            <a:r>
              <a:rPr lang="en-US" b="1" dirty="0"/>
              <a:t>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By </a:t>
            </a:r>
            <a:r>
              <a:rPr lang="en-US" sz="2400" dirty="0"/>
              <a:t>default, diagrams display using variants of a single theme color. </a:t>
            </a:r>
            <a:endParaRPr lang="en-US" sz="2400" dirty="0" smtClean="0"/>
          </a:p>
          <a:p>
            <a:r>
              <a:rPr lang="en-US" sz="2400" dirty="0" smtClean="0"/>
              <a:t>Use </a:t>
            </a:r>
            <a:r>
              <a:rPr lang="en-US" sz="2400" dirty="0"/>
              <a:t>the Change Colors gallery to apply a different theme color to a diagram. </a:t>
            </a:r>
            <a:endParaRPr lang="en-US" sz="2400" dirty="0" smtClean="0"/>
          </a:p>
          <a:p>
            <a:r>
              <a:rPr lang="en-US" sz="2400" dirty="0" smtClean="0"/>
              <a:t>In </a:t>
            </a:r>
            <a:r>
              <a:rPr lang="en-US" sz="2400" dirty="0"/>
              <a:t>this exercise, you will apply a different color theme to a SmartArt diagram</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Color Theme </a:t>
            </a:r>
            <a:r>
              <a:rPr lang="en-US" b="1" dirty="0" smtClean="0"/>
              <a:t/>
            </a:r>
            <a:br>
              <a:rPr lang="en-US" b="1" dirty="0" smtClean="0"/>
            </a:br>
            <a:r>
              <a:rPr lang="en-US" b="1" dirty="0" smtClean="0"/>
              <a:t>to </a:t>
            </a:r>
            <a:r>
              <a:rPr lang="en-US" b="1" dirty="0"/>
              <a:t>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3 and click the diagram to select it. Click the </a:t>
            </a:r>
            <a:r>
              <a:rPr lang="en-US" sz="2400" b="1" dirty="0"/>
              <a:t>SmartArt Tools Design </a:t>
            </a:r>
            <a:r>
              <a:rPr lang="en-US" sz="2400" dirty="0"/>
              <a:t>tab.</a:t>
            </a:r>
          </a:p>
          <a:p>
            <a:pPr marL="457200" indent="-457200">
              <a:buFont typeface="+mj-lt"/>
              <a:buAutoNum type="arabicPeriod"/>
            </a:pPr>
            <a:r>
              <a:rPr lang="en-US" sz="2400" dirty="0" smtClean="0"/>
              <a:t>Click </a:t>
            </a:r>
            <a:r>
              <a:rPr lang="en-US" sz="2400" dirty="0"/>
              <a:t>the </a:t>
            </a:r>
            <a:r>
              <a:rPr lang="en-US" sz="2400" b="1" dirty="0"/>
              <a:t>Change Colors</a:t>
            </a:r>
            <a:r>
              <a:rPr lang="en-US" sz="2400" dirty="0"/>
              <a:t> button in the </a:t>
            </a:r>
            <a:r>
              <a:rPr lang="en-US" sz="2400" b="1" dirty="0"/>
              <a:t>SmartArt Styles</a:t>
            </a:r>
            <a:r>
              <a:rPr lang="en-US" sz="2400" dirty="0"/>
              <a:t> group. The </a:t>
            </a:r>
            <a:r>
              <a:rPr lang="en-US" sz="2400" b="1" dirty="0"/>
              <a:t>Change Colors</a:t>
            </a:r>
            <a:r>
              <a:rPr lang="en-US" sz="2400" dirty="0"/>
              <a:t> gallery opens.</a:t>
            </a:r>
          </a:p>
          <a:p>
            <a:pPr marL="457200" indent="-457200">
              <a:buFont typeface="+mj-lt"/>
              <a:buAutoNum type="arabicPeriod"/>
            </a:pPr>
            <a:r>
              <a:rPr lang="en-US" sz="2400" dirty="0" smtClean="0"/>
              <a:t>Click </a:t>
            </a:r>
            <a:r>
              <a:rPr lang="en-US" sz="2400" dirty="0"/>
              <a:t>the fourth style in the </a:t>
            </a:r>
            <a:r>
              <a:rPr lang="en-US" sz="2400" b="1" dirty="0"/>
              <a:t>Colorful</a:t>
            </a:r>
            <a:r>
              <a:rPr lang="en-US" sz="2400" dirty="0"/>
              <a:t> section (</a:t>
            </a:r>
            <a:r>
              <a:rPr lang="en-US" sz="2400" b="1" dirty="0"/>
              <a:t>Colorful Range – Accent Colors 4 to 5</a:t>
            </a:r>
            <a:r>
              <a:rPr lang="en-US" sz="2400" dirty="0"/>
              <a:t>). PowerPoint applies theme colors differentiated by level.</a:t>
            </a:r>
          </a:p>
          <a:p>
            <a:pPr marL="457200" indent="-457200">
              <a:buFont typeface="+mj-lt"/>
              <a:buAutoNum type="arabicPeriod"/>
            </a:pPr>
            <a:r>
              <a:rPr lang="en-US" sz="2400" dirty="0" smtClean="0"/>
              <a:t>Go </a:t>
            </a:r>
            <a:r>
              <a:rPr lang="en-US" sz="2400" dirty="0"/>
              <a:t>to slide 4 and click the diagram to select it.</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Color Theme </a:t>
            </a:r>
            <a:br>
              <a:rPr lang="en-US" b="1" dirty="0"/>
            </a:br>
            <a:r>
              <a:rPr lang="en-US" b="1" dirty="0"/>
              <a:t>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dirty="0"/>
              <a:t>the </a:t>
            </a:r>
            <a:r>
              <a:rPr lang="en-US" sz="2400" b="1" dirty="0"/>
              <a:t>Change Colors</a:t>
            </a:r>
            <a:r>
              <a:rPr lang="en-US" sz="2400" dirty="0"/>
              <a:t> </a:t>
            </a:r>
            <a:r>
              <a:rPr lang="en-US" sz="2400" dirty="0" smtClean="0"/>
              <a:t/>
            </a:r>
            <a:br>
              <a:rPr lang="en-US" sz="2400" dirty="0" smtClean="0"/>
            </a:br>
            <a:r>
              <a:rPr lang="en-US" sz="2400" dirty="0" smtClean="0"/>
              <a:t>button </a:t>
            </a:r>
            <a:r>
              <a:rPr lang="en-US" sz="2400" dirty="0"/>
              <a:t>in the </a:t>
            </a:r>
            <a:r>
              <a:rPr lang="en-US" sz="2400" b="1" dirty="0"/>
              <a:t>SmartArt </a:t>
            </a:r>
            <a:r>
              <a:rPr lang="en-US" sz="2400" b="1" dirty="0" smtClean="0"/>
              <a:t/>
            </a:r>
            <a:br>
              <a:rPr lang="en-US" sz="2400" b="1" dirty="0" smtClean="0"/>
            </a:br>
            <a:r>
              <a:rPr lang="en-US" sz="2400" b="1" dirty="0" smtClean="0"/>
              <a:t>Styles</a:t>
            </a:r>
            <a:r>
              <a:rPr lang="en-US" sz="2400" dirty="0" smtClean="0"/>
              <a:t> </a:t>
            </a:r>
            <a:r>
              <a:rPr lang="en-US" sz="2400" dirty="0"/>
              <a:t>group, opening the </a:t>
            </a:r>
            <a:r>
              <a:rPr lang="en-US" sz="2400" dirty="0" smtClean="0"/>
              <a:t/>
            </a:r>
            <a:br>
              <a:rPr lang="en-US" sz="2400" dirty="0" smtClean="0"/>
            </a:br>
            <a:r>
              <a:rPr lang="en-US" sz="2400" dirty="0" smtClean="0"/>
              <a:t>Change </a:t>
            </a:r>
            <a:r>
              <a:rPr lang="en-US" sz="2400" dirty="0"/>
              <a:t>Colors Gallery, and </a:t>
            </a:r>
            <a:r>
              <a:rPr lang="en-US" sz="2400" dirty="0" smtClean="0"/>
              <a:t/>
            </a:r>
            <a:br>
              <a:rPr lang="en-US" sz="2400" dirty="0" smtClean="0"/>
            </a:br>
            <a:r>
              <a:rPr lang="en-US" sz="2400" dirty="0" smtClean="0"/>
              <a:t>then </a:t>
            </a:r>
            <a:r>
              <a:rPr lang="en-US" sz="2400" dirty="0"/>
              <a:t>click the fourth style </a:t>
            </a:r>
            <a:r>
              <a:rPr lang="en-US" sz="2400" dirty="0" smtClean="0"/>
              <a:t/>
            </a:r>
            <a:br>
              <a:rPr lang="en-US" sz="2400" dirty="0" smtClean="0"/>
            </a:br>
            <a:r>
              <a:rPr lang="en-US" sz="2400" dirty="0" smtClean="0"/>
              <a:t>in </a:t>
            </a:r>
            <a:r>
              <a:rPr lang="en-US" sz="2400" dirty="0"/>
              <a:t>the </a:t>
            </a:r>
            <a:r>
              <a:rPr lang="en-US" sz="2400" b="1" dirty="0"/>
              <a:t>Colorful</a:t>
            </a:r>
            <a:r>
              <a:rPr lang="en-US" sz="2400" dirty="0"/>
              <a:t> section </a:t>
            </a:r>
            <a:r>
              <a:rPr lang="en-US" sz="2400" dirty="0" smtClean="0"/>
              <a:t/>
            </a:r>
            <a:br>
              <a:rPr lang="en-US" sz="2400" dirty="0" smtClean="0"/>
            </a:br>
            <a:r>
              <a:rPr lang="en-US" sz="2400" dirty="0" smtClean="0"/>
              <a:t>(</a:t>
            </a:r>
            <a:r>
              <a:rPr lang="en-US" sz="2400" b="1" dirty="0"/>
              <a:t>Colorful Accent Colors)</a:t>
            </a:r>
            <a:r>
              <a:rPr lang="en-US" sz="2400" dirty="0"/>
              <a:t>. </a:t>
            </a:r>
            <a:r>
              <a:rPr lang="en-US" sz="2400" dirty="0" smtClean="0"/>
              <a:t/>
            </a:r>
            <a:br>
              <a:rPr lang="en-US" sz="2400" dirty="0" smtClean="0"/>
            </a:br>
            <a:r>
              <a:rPr lang="en-US" sz="2400" dirty="0" smtClean="0"/>
              <a:t>PowerPoint </a:t>
            </a:r>
            <a:r>
              <a:rPr lang="en-US" sz="2400" dirty="0"/>
              <a:t>uses theme colors to apply different tints to each shape (</a:t>
            </a:r>
            <a:r>
              <a:rPr lang="en-US" sz="2400" dirty="0" smtClean="0"/>
              <a:t>See above)</a:t>
            </a:r>
            <a:r>
              <a:rPr lang="en-US" sz="2400" dirty="0"/>
              <a:t>.</a:t>
            </a:r>
          </a:p>
          <a:p>
            <a:pPr marL="457200" indent="-457200">
              <a:buFont typeface="+mj-lt"/>
              <a:buAutoNum type="arabicPeriod" startAt="5"/>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7.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3280" y="1556792"/>
            <a:ext cx="3707120" cy="273129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Color Theme </a:t>
            </a:r>
            <a:br>
              <a:rPr lang="en-US" b="1" dirty="0"/>
            </a:br>
            <a:r>
              <a:rPr lang="en-US" b="1" dirty="0"/>
              <a:t>to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Change Colors gallery provides a quick way to apply variations of theme colors to an entire diagram. If the gallery choices don’t strike your fancy, you can manually apply theme colors (or any non-theme color) by using tools on the SmartArt Tools Format tab. Click an individual shape or use the Shift or Ctrl keys to select more than one shape, and then choose a shape style from the Shape Styles gallery. You can also use the Shape Fill, Shape Outline, and Shape Effects buttons to choose new colors, outlines, or effects for the selected shapes.</a:t>
            </a:r>
          </a:p>
          <a:p>
            <a:r>
              <a:rPr lang="en-US" sz="2400" dirty="0"/>
              <a:t>If you do not like the changes you have made to a particular shape, you can reset the shape formats. Right-click the shape, then click Reset Shape on the shortcut menu.</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a SmartArt Diagram’s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decide a particular layout does not present your data as you like, you can easily choose a new layout. A different layout can dramatically change the way the data appears. </a:t>
            </a:r>
            <a:endParaRPr lang="en-US" sz="2400" dirty="0" smtClean="0"/>
          </a:p>
          <a:p>
            <a:r>
              <a:rPr lang="en-US" sz="2400" dirty="0" smtClean="0"/>
              <a:t>Different </a:t>
            </a:r>
            <a:r>
              <a:rPr lang="en-US" sz="2400" dirty="0"/>
              <a:t>layouts may be more or less suited to your data, so you may want to try several different layouts to find the best match. </a:t>
            </a:r>
            <a:endParaRPr lang="en-US" sz="2400" dirty="0" smtClean="0"/>
          </a:p>
          <a:p>
            <a:r>
              <a:rPr lang="en-US" sz="2400" dirty="0" smtClean="0"/>
              <a:t>In </a:t>
            </a:r>
            <a:r>
              <a:rPr lang="en-US" sz="2400" dirty="0"/>
              <a:t>this exercise, you will change a SmartArt diagram to a different layout</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the </a:t>
            </a:r>
            <a:r>
              <a:rPr lang="en-US" b="1" dirty="0" smtClean="0"/>
              <a:t/>
            </a:r>
            <a:br>
              <a:rPr lang="en-US" b="1" dirty="0" smtClean="0"/>
            </a:br>
            <a:r>
              <a:rPr lang="en-US" b="1" dirty="0" smtClean="0"/>
              <a:t>Layout </a:t>
            </a:r>
            <a:r>
              <a:rPr lang="en-US" b="1" dirty="0"/>
              <a:t>of a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diagram</a:t>
            </a:r>
            <a:r>
              <a:rPr lang="en-US" sz="2400" dirty="0"/>
              <a:t> on slide 4 to select it, if necessary. Make sure you select the outer frame of the diagram—not an individual shape.</a:t>
            </a:r>
          </a:p>
          <a:p>
            <a:pPr marL="457200" indent="-457200">
              <a:buFont typeface="+mj-lt"/>
              <a:buAutoNum type="arabicPeriod"/>
            </a:pPr>
            <a:r>
              <a:rPr lang="en-US" sz="2400" dirty="0" smtClean="0"/>
              <a:t>Click </a:t>
            </a:r>
            <a:r>
              <a:rPr lang="en-US" sz="2400" dirty="0"/>
              <a:t>the </a:t>
            </a:r>
            <a:r>
              <a:rPr lang="en-US" sz="2400" b="1" dirty="0"/>
              <a:t>More</a:t>
            </a:r>
            <a:r>
              <a:rPr lang="en-US" sz="2400" dirty="0"/>
              <a:t> button in the </a:t>
            </a:r>
            <a:r>
              <a:rPr lang="en-US" sz="2400" dirty="0" smtClean="0"/>
              <a:t/>
            </a:r>
            <a:br>
              <a:rPr lang="en-US" sz="2400" dirty="0" smtClean="0"/>
            </a:br>
            <a:r>
              <a:rPr lang="en-US" sz="2400" b="1" dirty="0" smtClean="0"/>
              <a:t>Layouts</a:t>
            </a:r>
            <a:r>
              <a:rPr lang="en-US" sz="2400" dirty="0" smtClean="0"/>
              <a:t> </a:t>
            </a:r>
            <a:r>
              <a:rPr lang="en-US" sz="2400" dirty="0"/>
              <a:t>group to display the </a:t>
            </a:r>
            <a:r>
              <a:rPr lang="en-US" sz="2400" dirty="0" smtClean="0"/>
              <a:t/>
            </a:r>
            <a:br>
              <a:rPr lang="en-US" sz="2400" dirty="0" smtClean="0"/>
            </a:br>
            <a:r>
              <a:rPr lang="en-US" sz="2400" dirty="0" smtClean="0"/>
              <a:t>Layouts </a:t>
            </a:r>
            <a:r>
              <a:rPr lang="en-US" sz="2400" dirty="0"/>
              <a:t>gallery.</a:t>
            </a:r>
          </a:p>
          <a:p>
            <a:pPr marL="457200" indent="-457200">
              <a:buFont typeface="+mj-lt"/>
              <a:buAutoNum type="arabicPeriod"/>
            </a:pPr>
            <a:r>
              <a:rPr lang="en-US" sz="2400" dirty="0" smtClean="0"/>
              <a:t>Click </a:t>
            </a:r>
            <a:r>
              <a:rPr lang="en-US" sz="2400" b="1" dirty="0"/>
              <a:t>Continuous Cycle</a:t>
            </a:r>
            <a:r>
              <a:rPr lang="en-US" sz="2400" dirty="0"/>
              <a:t> </a:t>
            </a:r>
            <a:r>
              <a:rPr lang="en-US" sz="2400" dirty="0" smtClean="0"/>
              <a:t/>
            </a:r>
            <a:br>
              <a:rPr lang="en-US" sz="2400" dirty="0" smtClean="0"/>
            </a:br>
            <a:r>
              <a:rPr lang="en-US" sz="2400" dirty="0" smtClean="0"/>
              <a:t>(</a:t>
            </a:r>
            <a:r>
              <a:rPr lang="en-US" sz="2400" dirty="0"/>
              <a:t>see </a:t>
            </a:r>
            <a:r>
              <a:rPr lang="en-US" sz="2400" dirty="0" smtClean="0"/>
              <a:t>right)</a:t>
            </a:r>
            <a:r>
              <a:rPr lang="en-US" sz="2400" dirty="0"/>
              <a:t>. PowerPoint applies </a:t>
            </a:r>
            <a:r>
              <a:rPr lang="en-US" sz="2400" dirty="0" smtClean="0"/>
              <a:t/>
            </a:r>
            <a:br>
              <a:rPr lang="en-US" sz="2400" dirty="0" smtClean="0"/>
            </a:br>
            <a:r>
              <a:rPr lang="en-US" sz="2400" dirty="0" smtClean="0"/>
              <a:t>the </a:t>
            </a:r>
            <a:r>
              <a:rPr lang="en-US" sz="2400" dirty="0"/>
              <a:t>new cycle layout to the </a:t>
            </a:r>
            <a:r>
              <a:rPr lang="en-US" sz="2400" dirty="0" smtClean="0"/>
              <a:t/>
            </a:r>
            <a:br>
              <a:rPr lang="en-US" sz="2400" dirty="0" smtClean="0"/>
            </a:br>
            <a:r>
              <a:rPr lang="en-US" sz="2400" dirty="0" smtClean="0"/>
              <a:t>current </a:t>
            </a:r>
            <a:r>
              <a:rPr lang="en-US" sz="2400" dirty="0"/>
              <a:t>chart, as shown in Figure </a:t>
            </a:r>
            <a:r>
              <a:rPr lang="en-US" sz="2400" dirty="0" smtClean="0"/>
              <a:t>on the next slide.</a:t>
            </a:r>
            <a:endParaRPr lang="en-US" sz="2400" dirty="0"/>
          </a:p>
        </p:txBody>
      </p:sp>
      <p:pic>
        <p:nvPicPr>
          <p:cNvPr id="2" name="Picture 1" descr="07.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5" y="3284984"/>
            <a:ext cx="3101856" cy="262094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 </a:t>
            </a:r>
            <a:br>
              <a:rPr lang="en-US" b="1" dirty="0"/>
            </a:br>
            <a:r>
              <a:rPr lang="en-US" b="1" dirty="0"/>
              <a:t>Layout of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b="1" dirty="0" smtClean="0"/>
              <a:t>SAVE</a:t>
            </a:r>
            <a:r>
              <a:rPr lang="en-US" sz="2400" dirty="0" smtClean="0"/>
              <a:t> </a:t>
            </a:r>
            <a:r>
              <a:rPr lang="en-US" sz="2400" dirty="0"/>
              <a:t>the </a:t>
            </a:r>
            <a:r>
              <a:rPr lang="en-US" sz="2400" dirty="0" smtClean="0"/>
              <a:t/>
            </a:r>
            <a:br>
              <a:rPr lang="en-US" sz="2400" dirty="0" smtClean="0"/>
            </a:br>
            <a:r>
              <a:rPr lang="en-US" sz="2400" dirty="0" smtClean="0"/>
              <a:t>presentation</a:t>
            </a:r>
            <a:r>
              <a:rPr lang="en-US" sz="2400" dirty="0"/>
              <a:t>.</a:t>
            </a:r>
          </a:p>
          <a:p>
            <a:r>
              <a:rPr lang="en-US" sz="2400" b="1" dirty="0"/>
              <a:t>LEAVE </a:t>
            </a:r>
            <a:r>
              <a:rPr lang="en-US" sz="2400" dirty="0"/>
              <a:t>the </a:t>
            </a:r>
            <a:r>
              <a:rPr lang="en-US" sz="2400" dirty="0" smtClean="0"/>
              <a:t/>
            </a:r>
            <a:br>
              <a:rPr lang="en-US" sz="2400" dirty="0" smtClean="0"/>
            </a:br>
            <a:r>
              <a:rPr lang="en-US" sz="2400" dirty="0" smtClean="0"/>
              <a:t>presentation </a:t>
            </a:r>
            <a:r>
              <a:rPr lang="en-US" sz="2400" dirty="0"/>
              <a:t>open </a:t>
            </a:r>
            <a:r>
              <a:rPr lang="en-US" sz="2400" dirty="0" smtClean="0"/>
              <a:t/>
            </a:r>
            <a:br>
              <a:rPr lang="en-US" sz="2400" dirty="0" smtClean="0"/>
            </a:br>
            <a:r>
              <a:rPr lang="en-US" sz="2400" dirty="0" smtClean="0"/>
              <a:t>to </a:t>
            </a:r>
            <a:r>
              <a:rPr lang="en-US" sz="2400" dirty="0"/>
              <a:t>use in the next </a:t>
            </a:r>
            <a:r>
              <a:rPr lang="en-US" sz="2400" dirty="0" smtClean="0"/>
              <a:t/>
            </a:r>
            <a:br>
              <a:rPr lang="en-US" sz="2400" dirty="0" smtClean="0"/>
            </a:br>
            <a:r>
              <a:rPr lang="en-US" sz="2400" dirty="0" smtClean="0"/>
              <a:t>exercise</a:t>
            </a:r>
            <a:r>
              <a:rPr lang="en-US" sz="2400" dirty="0"/>
              <a:t>.</a:t>
            </a:r>
          </a:p>
          <a:p>
            <a:r>
              <a:rPr lang="en-US" sz="2400" dirty="0"/>
              <a:t>When changing a </a:t>
            </a:r>
            <a:r>
              <a:rPr lang="en-US" sz="2400" dirty="0" smtClean="0"/>
              <a:t/>
            </a:r>
            <a:br>
              <a:rPr lang="en-US" sz="2400" dirty="0" smtClean="0"/>
            </a:br>
            <a:r>
              <a:rPr lang="en-US" sz="2400" dirty="0" smtClean="0"/>
              <a:t>layout</a:t>
            </a:r>
            <a:r>
              <a:rPr lang="en-US" sz="2400" dirty="0"/>
              <a:t>, you should </a:t>
            </a:r>
            <a:r>
              <a:rPr lang="en-US" sz="2400" dirty="0" smtClean="0"/>
              <a:t/>
            </a:r>
            <a:br>
              <a:rPr lang="en-US" sz="2400" dirty="0" smtClean="0"/>
            </a:br>
            <a:r>
              <a:rPr lang="en-US" sz="2400" dirty="0" smtClean="0"/>
              <a:t>generally </a:t>
            </a:r>
            <a:r>
              <a:rPr lang="en-US" sz="2400" dirty="0"/>
              <a:t>choose from among the layouts of the current diagram type. In many cases, changing a layout will not result in </a:t>
            </a:r>
            <a:r>
              <a:rPr lang="en-US" sz="2400" dirty="0" smtClean="0"/>
              <a:t>additional </a:t>
            </a:r>
            <a:r>
              <a:rPr lang="en-US" sz="2400" dirty="0"/>
              <a:t>work for you; PowerPoint </a:t>
            </a:r>
            <a:r>
              <a:rPr lang="en-US" sz="2400" dirty="0" smtClean="0"/>
              <a:t>adjusts </a:t>
            </a:r>
            <a:r>
              <a:rPr lang="en-US" sz="2400" dirty="0"/>
              <a:t>the current text into new shapes or </a:t>
            </a:r>
            <a:r>
              <a:rPr lang="en-US" sz="2400" dirty="0" smtClean="0"/>
              <a:t>configurations.</a:t>
            </a:r>
            <a:endParaRPr lang="en-US" sz="2400" dirty="0"/>
          </a:p>
        </p:txBody>
      </p:sp>
      <p:pic>
        <p:nvPicPr>
          <p:cNvPr id="2" name="Picture 1" descr="07.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1484784"/>
            <a:ext cx="4378960" cy="323209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 </a:t>
            </a:r>
            <a:br>
              <a:rPr lang="en-US" b="1" dirty="0"/>
            </a:br>
            <a:r>
              <a:rPr lang="en-US" b="1" dirty="0"/>
              <a:t>Layout of a SmartArt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In some cases, however, your information will not convert seamlessly from one layout to another. </a:t>
            </a:r>
            <a:endParaRPr lang="en-US" sz="2400" dirty="0" smtClean="0"/>
          </a:p>
          <a:p>
            <a:r>
              <a:rPr lang="en-US" sz="2400" dirty="0" smtClean="0"/>
              <a:t>Some </a:t>
            </a:r>
            <a:r>
              <a:rPr lang="en-US" sz="2400" dirty="0"/>
              <a:t>layouts allow only a limited number of shapes, and if your original layout had more than the number allowed in the new layout, information that cannot be displayed in the new layout may disappear.</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 New Shape to a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As </a:t>
            </a:r>
            <a:r>
              <a:rPr lang="en-US" sz="2400" dirty="0"/>
              <a:t>you work with diagrams, you may need to add shapes to accommodate your information. </a:t>
            </a:r>
            <a:endParaRPr lang="en-US" sz="2400" dirty="0" smtClean="0"/>
          </a:p>
          <a:p>
            <a:r>
              <a:rPr lang="en-US" sz="2400" dirty="0" smtClean="0"/>
              <a:t>Use </a:t>
            </a:r>
            <a:r>
              <a:rPr lang="en-US" sz="2400" dirty="0"/>
              <a:t>the Add Shape button to choose what kind of shape to add and where to insert it in the diagram. </a:t>
            </a:r>
            <a:endParaRPr lang="en-US" sz="2400" dirty="0" smtClean="0"/>
          </a:p>
          <a:p>
            <a:r>
              <a:rPr lang="en-US" sz="2400" dirty="0" smtClean="0"/>
              <a:t>Adding </a:t>
            </a:r>
            <a:r>
              <a:rPr lang="en-US" sz="2400" dirty="0"/>
              <a:t>a new shape to a diagram causes all the existing shapes to resize or reposition in the diagram to make room for the new shape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Shape to a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3 and click the </a:t>
            </a:r>
            <a:r>
              <a:rPr lang="en-US" sz="2400" dirty="0" smtClean="0"/>
              <a:t>diagram </a:t>
            </a:r>
            <a:br>
              <a:rPr lang="en-US" sz="2400" dirty="0" smtClean="0"/>
            </a:br>
            <a:r>
              <a:rPr lang="en-US" sz="2400" dirty="0" smtClean="0"/>
              <a:t>to </a:t>
            </a:r>
            <a:r>
              <a:rPr lang="en-US" sz="2400" dirty="0"/>
              <a:t>select it. Make </a:t>
            </a:r>
            <a:r>
              <a:rPr lang="en-US" sz="2400" dirty="0" smtClean="0"/>
              <a:t>sure </a:t>
            </a:r>
            <a:r>
              <a:rPr lang="en-US" sz="2400" dirty="0"/>
              <a:t>you select </a:t>
            </a:r>
            <a:r>
              <a:rPr lang="en-US" sz="2400" dirty="0" smtClean="0"/>
              <a:t/>
            </a:r>
            <a:br>
              <a:rPr lang="en-US" sz="2400" dirty="0" smtClean="0"/>
            </a:br>
            <a:r>
              <a:rPr lang="en-US" sz="2400" dirty="0" smtClean="0"/>
              <a:t>the </a:t>
            </a:r>
            <a:r>
              <a:rPr lang="en-US" sz="2400" dirty="0"/>
              <a:t>diagram’s </a:t>
            </a:r>
            <a:r>
              <a:rPr lang="en-US" sz="2400" dirty="0" smtClean="0"/>
              <a:t>outer </a:t>
            </a:r>
            <a:r>
              <a:rPr lang="en-US" sz="2400" dirty="0"/>
              <a:t>frame, and </a:t>
            </a:r>
            <a:r>
              <a:rPr lang="en-US" sz="2400" dirty="0" smtClean="0"/>
              <a:t/>
            </a:r>
            <a:br>
              <a:rPr lang="en-US" sz="2400" dirty="0" smtClean="0"/>
            </a:br>
            <a:r>
              <a:rPr lang="en-US" sz="2400" dirty="0" smtClean="0"/>
              <a:t>not </a:t>
            </a:r>
            <a:r>
              <a:rPr lang="en-US" sz="2400" dirty="0"/>
              <a:t>a specific shape within it.</a:t>
            </a:r>
          </a:p>
          <a:p>
            <a:pPr marL="457200" indent="-457200">
              <a:buFont typeface="+mj-lt"/>
              <a:buAutoNum type="arabicPeriod"/>
            </a:pPr>
            <a:r>
              <a:rPr lang="en-US" sz="2400" dirty="0" smtClean="0"/>
              <a:t>Click </a:t>
            </a:r>
            <a:r>
              <a:rPr lang="en-US" sz="2400" dirty="0"/>
              <a:t>the </a:t>
            </a:r>
            <a:r>
              <a:rPr lang="en-US" sz="2400" b="1" dirty="0"/>
              <a:t>SmartArt Tools Design</a:t>
            </a:r>
            <a:r>
              <a:rPr lang="en-US" sz="2400" dirty="0"/>
              <a:t> tab.</a:t>
            </a:r>
          </a:p>
          <a:p>
            <a:pPr marL="457200" indent="-457200">
              <a:buFont typeface="+mj-lt"/>
              <a:buAutoNum type="arabicPeriod"/>
            </a:pPr>
            <a:r>
              <a:rPr lang="en-US" sz="2400" dirty="0" smtClean="0"/>
              <a:t>Click </a:t>
            </a:r>
            <a:r>
              <a:rPr lang="en-US" sz="2400" dirty="0"/>
              <a:t>the last shape in the last row </a:t>
            </a:r>
            <a:r>
              <a:rPr lang="en-US" sz="2400" dirty="0" smtClean="0"/>
              <a:t/>
            </a:r>
            <a:br>
              <a:rPr lang="en-US" sz="2400" dirty="0" smtClean="0"/>
            </a:br>
            <a:r>
              <a:rPr lang="en-US" sz="2400" dirty="0" smtClean="0"/>
              <a:t>(</a:t>
            </a:r>
            <a:r>
              <a:rPr lang="en-US" sz="2400" b="1" dirty="0"/>
              <a:t>Pat Cramer</a:t>
            </a:r>
            <a:r>
              <a:rPr lang="en-US" sz="2400" dirty="0"/>
              <a:t>) to select it.</a:t>
            </a:r>
          </a:p>
          <a:p>
            <a:pPr marL="457200" indent="-457200">
              <a:buFont typeface="+mj-lt"/>
              <a:buAutoNum type="arabicPeriod"/>
            </a:pPr>
            <a:r>
              <a:rPr lang="en-US" sz="2400" dirty="0" smtClean="0"/>
              <a:t>Click </a:t>
            </a:r>
            <a:r>
              <a:rPr lang="en-US" sz="2400" dirty="0"/>
              <a:t>the </a:t>
            </a:r>
            <a:r>
              <a:rPr lang="en-US" sz="2400" b="1" dirty="0"/>
              <a:t>Add Shape</a:t>
            </a:r>
            <a:r>
              <a:rPr lang="en-US" sz="2400" dirty="0"/>
              <a:t> drop-down arrow in the </a:t>
            </a:r>
            <a:r>
              <a:rPr lang="en-US" sz="2400" b="1" dirty="0"/>
              <a:t>Create Graphic</a:t>
            </a:r>
            <a:r>
              <a:rPr lang="en-US" sz="2400" dirty="0"/>
              <a:t> group. PowerPoint displays a menu of options for adding a shape relative to the current shape, </a:t>
            </a:r>
            <a:r>
              <a:rPr lang="en-US" sz="2400" dirty="0" smtClean="0"/>
              <a:t>see above.</a:t>
            </a:r>
            <a:endParaRPr lang="en-US" sz="2400" dirty="0"/>
          </a:p>
        </p:txBody>
      </p:sp>
      <p:pic>
        <p:nvPicPr>
          <p:cNvPr id="2" name="Picture 1" descr="07.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2352" y="2204864"/>
            <a:ext cx="2712720" cy="243152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click a layout, the right pane of the dialog box shows you a close-up view of the selected layout and provides information on how to use the layout. This description can help you decide whether the layout will be appropriate for your information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Shape to a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b="1" dirty="0"/>
              <a:t>Add Shape Below</a:t>
            </a:r>
            <a:r>
              <a:rPr lang="en-US" sz="2400" dirty="0"/>
              <a:t>. PowerPoint adds a subordinate shape to the Pat Cramer shape.</a:t>
            </a:r>
          </a:p>
          <a:p>
            <a:pPr marL="457200" indent="-457200">
              <a:buFont typeface="+mj-lt"/>
              <a:buAutoNum type="arabicPeriod" startAt="5"/>
            </a:pPr>
            <a:r>
              <a:rPr lang="en-US" sz="2400" dirty="0" smtClean="0"/>
              <a:t>Type </a:t>
            </a:r>
            <a:r>
              <a:rPr lang="en-US" sz="2400" b="1" dirty="0"/>
              <a:t>Hannah Wong</a:t>
            </a:r>
            <a:r>
              <a:rPr lang="en-US" sz="2400" dirty="0"/>
              <a:t> in the new shape, press </a:t>
            </a:r>
            <a:r>
              <a:rPr lang="en-US" sz="2400" b="1" dirty="0"/>
              <a:t>Enter</a:t>
            </a:r>
            <a:r>
              <a:rPr lang="en-US" sz="2400" dirty="0"/>
              <a:t>, and type </a:t>
            </a:r>
            <a:r>
              <a:rPr lang="en-US" sz="2400" b="1" dirty="0"/>
              <a:t>Product Coordinator</a:t>
            </a:r>
            <a:r>
              <a:rPr lang="en-US" sz="2400" dirty="0"/>
              <a:t>. </a:t>
            </a:r>
            <a:r>
              <a:rPr lang="en-US" sz="2400" dirty="0" smtClean="0"/>
              <a:t/>
            </a:r>
            <a:br>
              <a:rPr lang="en-US" sz="2400" dirty="0" smtClean="0"/>
            </a:br>
            <a:r>
              <a:rPr lang="en-US" sz="2400" dirty="0" smtClean="0"/>
              <a:t>Then </a:t>
            </a:r>
            <a:r>
              <a:rPr lang="en-US" sz="2400" dirty="0"/>
              <a:t>click away from the </a:t>
            </a:r>
            <a:r>
              <a:rPr lang="en-US" sz="2400" dirty="0" smtClean="0"/>
              <a:t/>
            </a:r>
            <a:br>
              <a:rPr lang="en-US" sz="2400" dirty="0" smtClean="0"/>
            </a:br>
            <a:r>
              <a:rPr lang="en-US" sz="2400" dirty="0" smtClean="0"/>
              <a:t>diagram </a:t>
            </a:r>
            <a:r>
              <a:rPr lang="en-US" sz="2400" dirty="0"/>
              <a:t>to deselect it. The </a:t>
            </a:r>
            <a:r>
              <a:rPr lang="en-US" sz="2400" dirty="0" smtClean="0"/>
              <a:t/>
            </a:r>
            <a:br>
              <a:rPr lang="en-US" sz="2400" dirty="0" smtClean="0"/>
            </a:br>
            <a:r>
              <a:rPr lang="en-US" sz="2400" dirty="0" smtClean="0"/>
              <a:t>slide </a:t>
            </a:r>
            <a:r>
              <a:rPr lang="en-US" sz="2400" dirty="0"/>
              <a:t>should look similar </a:t>
            </a:r>
            <a:r>
              <a:rPr lang="en-US" sz="2400" dirty="0" smtClean="0"/>
              <a:t/>
            </a:r>
            <a:br>
              <a:rPr lang="en-US" sz="2400" dirty="0" smtClean="0"/>
            </a:br>
            <a:r>
              <a:rPr lang="en-US" sz="2400" dirty="0" smtClean="0"/>
              <a:t>to the figure at right.</a:t>
            </a:r>
            <a:endParaRPr lang="en-US" sz="2400" dirty="0"/>
          </a:p>
          <a:p>
            <a:pPr marL="457200" indent="-457200">
              <a:buFont typeface="+mj-lt"/>
              <a:buAutoNum type="arabicPeriod" startAt="5"/>
            </a:pPr>
            <a:r>
              <a:rPr lang="en-US" sz="2400" dirty="0" smtClean="0"/>
              <a:t>Select </a:t>
            </a:r>
            <a:r>
              <a:rPr lang="en-US" sz="2400" b="1" dirty="0"/>
              <a:t>Hannah Wong’s </a:t>
            </a:r>
            <a:r>
              <a:rPr lang="en-US" sz="2400" b="1" dirty="0" smtClean="0"/>
              <a:t>shape</a:t>
            </a:r>
            <a:r>
              <a:rPr lang="en-US" sz="2400" b="1" dirty="0"/>
              <a:t>. </a:t>
            </a:r>
            <a:r>
              <a:rPr lang="en-US" sz="2400" b="1" dirty="0" smtClean="0"/>
              <a:t/>
            </a:r>
            <a:br>
              <a:rPr lang="en-US" sz="2400" b="1" dirty="0" smtClean="0"/>
            </a:br>
            <a:r>
              <a:rPr lang="en-US" sz="2400" dirty="0" smtClean="0"/>
              <a:t>On </a:t>
            </a:r>
            <a:r>
              <a:rPr lang="en-US" sz="2400" dirty="0"/>
              <a:t>the SmartArt Tools Design </a:t>
            </a:r>
            <a:r>
              <a:rPr lang="en-US" sz="2400" dirty="0" smtClean="0"/>
              <a:t/>
            </a:r>
            <a:br>
              <a:rPr lang="en-US" sz="2400" dirty="0" smtClean="0"/>
            </a:br>
            <a:r>
              <a:rPr lang="en-US" sz="2400" dirty="0" smtClean="0"/>
              <a:t>tab</a:t>
            </a:r>
            <a:r>
              <a:rPr lang="en-US" sz="2400" dirty="0"/>
              <a:t>, click the </a:t>
            </a:r>
            <a:r>
              <a:rPr lang="en-US" sz="2400" b="1" dirty="0"/>
              <a:t>Add Shape</a:t>
            </a:r>
            <a:r>
              <a:rPr lang="en-US" sz="2400" dirty="0"/>
              <a:t> drop-down arrow, then click </a:t>
            </a:r>
            <a:r>
              <a:rPr lang="en-US" sz="2400" b="1" dirty="0"/>
              <a:t>Add Shape Below</a:t>
            </a:r>
            <a:r>
              <a:rPr lang="en-US" sz="2400" dirty="0"/>
              <a:t>. PowerPoint adds a subordinate shape</a:t>
            </a:r>
            <a:r>
              <a:rPr lang="en-US" sz="2400" dirty="0" smtClean="0"/>
              <a:t>.</a:t>
            </a:r>
            <a:endParaRPr lang="en-US" sz="2400" dirty="0"/>
          </a:p>
        </p:txBody>
      </p:sp>
      <p:pic>
        <p:nvPicPr>
          <p:cNvPr id="2" name="Picture 1" descr="07.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2921888"/>
            <a:ext cx="3413760" cy="252321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Shape to a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Type </a:t>
            </a:r>
            <a:r>
              <a:rPr lang="en-US" sz="2400" b="1" dirty="0"/>
              <a:t>Allan Morgan into the new shape</a:t>
            </a:r>
            <a:r>
              <a:rPr lang="en-US" sz="2400" dirty="0"/>
              <a:t>, press </a:t>
            </a:r>
            <a:r>
              <a:rPr lang="en-US" sz="2400" b="1" dirty="0"/>
              <a:t>Enter</a:t>
            </a:r>
            <a:r>
              <a:rPr lang="en-US" sz="2400" dirty="0"/>
              <a:t>, and type </a:t>
            </a:r>
            <a:r>
              <a:rPr lang="en-US" sz="2400" b="1" dirty="0"/>
              <a:t>Software Design</a:t>
            </a:r>
            <a:r>
              <a:rPr lang="en-US" sz="2400" dirty="0"/>
              <a:t>.</a:t>
            </a:r>
          </a:p>
          <a:p>
            <a:pPr marL="457200" indent="-457200">
              <a:buFont typeface="+mj-lt"/>
              <a:buAutoNum type="arabicPeriod" startAt="8"/>
            </a:pPr>
            <a:r>
              <a:rPr lang="en-US" sz="2400" dirty="0" smtClean="0"/>
              <a:t>With </a:t>
            </a:r>
            <a:r>
              <a:rPr lang="en-US" sz="2400" dirty="0"/>
              <a:t>Allan Morgan’s shape still selected, click the </a:t>
            </a:r>
            <a:r>
              <a:rPr lang="en-US" sz="2400" b="1" dirty="0"/>
              <a:t>Add Shape</a:t>
            </a:r>
            <a:r>
              <a:rPr lang="en-US" sz="2400" dirty="0"/>
              <a:t> drop-down arrow, then click </a:t>
            </a:r>
            <a:r>
              <a:rPr lang="en-US" sz="2400" b="1" dirty="0"/>
              <a:t>Add Shape After</a:t>
            </a:r>
            <a:r>
              <a:rPr lang="en-US" sz="2400" dirty="0"/>
              <a:t>. PowerPoint adds a shape on the same level.</a:t>
            </a:r>
          </a:p>
          <a:p>
            <a:pPr marL="457200" indent="-457200">
              <a:buFont typeface="+mj-lt"/>
              <a:buAutoNum type="arabicPeriod" startAt="8"/>
            </a:pPr>
            <a:r>
              <a:rPr lang="en-US" sz="2400" b="1" dirty="0" smtClean="0"/>
              <a:t> </a:t>
            </a:r>
            <a:r>
              <a:rPr lang="en-US" sz="2400" dirty="0" smtClean="0"/>
              <a:t>Type </a:t>
            </a:r>
            <a:r>
              <a:rPr lang="en-US" sz="2400" b="1" dirty="0"/>
              <a:t>Kyle Porter in the new shape</a:t>
            </a:r>
            <a:r>
              <a:rPr lang="en-US" sz="2400" dirty="0"/>
              <a:t>, press </a:t>
            </a:r>
            <a:r>
              <a:rPr lang="en-US" sz="2400" b="1" dirty="0"/>
              <a:t>Enter</a:t>
            </a:r>
            <a:r>
              <a:rPr lang="en-US" sz="2400" dirty="0"/>
              <a:t>, and type </a:t>
            </a:r>
            <a:r>
              <a:rPr lang="en-US" sz="2400" b="1" dirty="0"/>
              <a:t>Package Design</a:t>
            </a:r>
            <a:r>
              <a:rPr lang="en-US" sz="2400" dirty="0"/>
              <a:t>.</a:t>
            </a:r>
          </a:p>
          <a:p>
            <a:pPr marL="457200" indent="-457200">
              <a:buFont typeface="+mj-lt"/>
              <a:buAutoNum type="arabicPeriod" startAt="8"/>
            </a:pPr>
            <a:r>
              <a:rPr lang="en-US" sz="2400" b="1" dirty="0" smtClean="0"/>
              <a:t> </a:t>
            </a:r>
            <a:r>
              <a:rPr lang="en-US" sz="2400" dirty="0" smtClean="0"/>
              <a:t>Click </a:t>
            </a:r>
            <a:r>
              <a:rPr lang="en-US" sz="2400" dirty="0"/>
              <a:t>away from the diagram </a:t>
            </a:r>
            <a:r>
              <a:rPr lang="en-US" sz="2400" dirty="0" smtClean="0"/>
              <a:t>to </a:t>
            </a:r>
            <a:br>
              <a:rPr lang="en-US" sz="2400" dirty="0" smtClean="0"/>
            </a:br>
            <a:r>
              <a:rPr lang="en-US" sz="2400" dirty="0" smtClean="0"/>
              <a:t>deselect </a:t>
            </a:r>
            <a:r>
              <a:rPr lang="en-US" sz="2400" dirty="0"/>
              <a:t>it. Your slide should </a:t>
            </a:r>
            <a:r>
              <a:rPr lang="en-US" sz="2400" dirty="0" smtClean="0"/>
              <a:t/>
            </a:r>
            <a:br>
              <a:rPr lang="en-US" sz="2400" dirty="0" smtClean="0"/>
            </a:br>
            <a:r>
              <a:rPr lang="en-US" sz="2400" dirty="0" smtClean="0"/>
              <a:t>look </a:t>
            </a:r>
            <a:r>
              <a:rPr lang="en-US" sz="2400" dirty="0"/>
              <a:t>similar to </a:t>
            </a:r>
            <a:r>
              <a:rPr lang="en-US" sz="2400" dirty="0" smtClean="0"/>
              <a:t>the figure at right.</a:t>
            </a:r>
            <a:endParaRPr lang="en-US" sz="2400" dirty="0"/>
          </a:p>
          <a:p>
            <a:pPr marL="457200" indent="-457200">
              <a:buFont typeface="+mj-lt"/>
              <a:buAutoNum type="arabicPeriod" startAt="8"/>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7.17.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4077072"/>
            <a:ext cx="2729137" cy="196812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Shape to a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choices available on the Add Shape drop-down menu depend on the type of diagram you are working with. You can choose among some or all of these options:</a:t>
            </a:r>
          </a:p>
          <a:p>
            <a:pPr lvl="0"/>
            <a:r>
              <a:rPr lang="en-US" sz="2400" b="1" dirty="0"/>
              <a:t>Add Shape After</a:t>
            </a:r>
            <a:r>
              <a:rPr lang="en-US" sz="2400" dirty="0"/>
              <a:t> inserts a new shape to the right of the selected shape on the same level. (If the diagram displays shapes vertically, the new shape may appear below the selected shape.)</a:t>
            </a:r>
            <a:endParaRPr lang="en-US" sz="2400" b="1" dirty="0"/>
          </a:p>
          <a:p>
            <a:pPr lvl="0"/>
            <a:r>
              <a:rPr lang="en-US" sz="2400" b="1" dirty="0"/>
              <a:t>Add Shape Before</a:t>
            </a:r>
            <a:r>
              <a:rPr lang="en-US" sz="2400" dirty="0"/>
              <a:t> inserts a new shape to the left of the selected shape on the same level. (If the diagram displays shapes vertically, the new shape may appear above the selected shape.</a:t>
            </a:r>
            <a:r>
              <a:rPr lang="en-US" sz="2400" dirty="0" smtClean="0"/>
              <a:t>)</a:t>
            </a:r>
            <a:endParaRPr lang="en-US" sz="2400" b="1" dirty="0"/>
          </a:p>
        </p:txBody>
      </p:sp>
    </p:spTree>
    <p:extLst>
      <p:ext uri="{BB962C8B-B14F-4D97-AF65-F5344CB8AC3E}">
        <p14:creationId xmlns:p14="http://schemas.microsoft.com/office/powerpoint/2010/main" val="24506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Shape to a 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400" b="1" dirty="0"/>
              <a:t>Add Shape Above</a:t>
            </a:r>
            <a:r>
              <a:rPr lang="en-US" sz="2400" dirty="0"/>
              <a:t> inserts a new shape on the level above the selected shape. The new shape is superior to the selected shape.</a:t>
            </a:r>
            <a:endParaRPr lang="en-US" sz="2400" b="1" dirty="0"/>
          </a:p>
          <a:p>
            <a:pPr lvl="0"/>
            <a:r>
              <a:rPr lang="en-US" sz="2400" b="1" dirty="0"/>
              <a:t>Add Shape Below</a:t>
            </a:r>
            <a:r>
              <a:rPr lang="en-US" sz="2400" dirty="0"/>
              <a:t> inserts a new shape in the level below the selected shape. The new shape is subordinate to the selected shape.</a:t>
            </a:r>
            <a:endParaRPr lang="en-US" sz="2400" b="1" dirty="0"/>
          </a:p>
          <a:p>
            <a:pPr lvl="0"/>
            <a:r>
              <a:rPr lang="en-US" sz="2400" b="1" dirty="0"/>
              <a:t>Add Assistant</a:t>
            </a:r>
            <a:r>
              <a:rPr lang="en-US" sz="2400" dirty="0"/>
              <a:t> inserts a new assistant shape subordinate to the selected shape. This option is available only in organization charts</a:t>
            </a:r>
            <a:r>
              <a:rPr lang="en-US" sz="2400" dirty="0" smtClean="0"/>
              <a:t>.</a:t>
            </a:r>
            <a:endParaRPr lang="en-US" sz="2400" b="1" dirty="0"/>
          </a:p>
        </p:txBody>
      </p:sp>
    </p:spTree>
    <p:extLst>
      <p:ext uri="{BB962C8B-B14F-4D97-AF65-F5344CB8AC3E}">
        <p14:creationId xmlns:p14="http://schemas.microsoft.com/office/powerpoint/2010/main" val="24506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Removing a Shape from a </a:t>
            </a:r>
            <a:r>
              <a:rPr lang="en-US" b="1" dirty="0" smtClean="0"/>
              <a:t>Diagram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easily delete shapes you don’t need. When you remove a shape from a diagram, PowerPoint resizes the other shapes to take advantage of the increased space in the diagram container. </a:t>
            </a:r>
            <a:endParaRPr lang="en-US" sz="2400" dirty="0" smtClean="0"/>
          </a:p>
          <a:p>
            <a:r>
              <a:rPr lang="en-US" sz="2400" dirty="0" smtClean="0"/>
              <a:t>Font </a:t>
            </a:r>
            <a:r>
              <a:rPr lang="en-US" sz="2400" dirty="0"/>
              <a:t>sizes usually increase accordingly, too. For this reason, you should not do any manual formatting of text and shape size until you have finalized the number of shapes in the diagram. </a:t>
            </a:r>
            <a:endParaRPr lang="en-US" sz="2400" dirty="0" smtClean="0"/>
          </a:p>
          <a:p>
            <a:r>
              <a:rPr lang="en-US" sz="2400" dirty="0" smtClean="0"/>
              <a:t>You </a:t>
            </a:r>
            <a:r>
              <a:rPr lang="en-US" sz="2400" dirty="0"/>
              <a:t>will learn about manually formatting the text and shapes later in this lesson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Remove </a:t>
            </a:r>
            <a:r>
              <a:rPr lang="en-US" b="1" dirty="0" smtClean="0"/>
              <a:t/>
            </a:r>
            <a:br>
              <a:rPr lang="en-US" b="1" dirty="0" smtClean="0"/>
            </a:br>
            <a:r>
              <a:rPr lang="en-US" b="1" dirty="0" smtClean="0"/>
              <a:t>a </a:t>
            </a:r>
            <a:r>
              <a:rPr lang="en-US" b="1" dirty="0"/>
              <a:t>Shape from a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4, and click the </a:t>
            </a:r>
            <a:r>
              <a:rPr lang="en-US" sz="2400" b="1" dirty="0"/>
              <a:t>diagram </a:t>
            </a:r>
            <a:r>
              <a:rPr lang="en-US" sz="2400" dirty="0"/>
              <a:t>to select it.</a:t>
            </a:r>
          </a:p>
          <a:p>
            <a:pPr marL="457200" indent="-457200">
              <a:buFont typeface="+mj-lt"/>
              <a:buAutoNum type="arabicPeriod"/>
            </a:pPr>
            <a:r>
              <a:rPr lang="en-US" sz="2400" dirty="0" smtClean="0"/>
              <a:t>Click </a:t>
            </a:r>
            <a:r>
              <a:rPr lang="en-US" sz="2400" dirty="0"/>
              <a:t>the </a:t>
            </a:r>
            <a:r>
              <a:rPr lang="en-US" sz="2400" b="1" dirty="0"/>
              <a:t>Update </a:t>
            </a:r>
            <a:r>
              <a:rPr lang="en-US" sz="2400" dirty="0"/>
              <a:t>shape to select it. </a:t>
            </a:r>
            <a:r>
              <a:rPr lang="en-US" sz="2400" dirty="0" smtClean="0"/>
              <a:t/>
            </a:r>
            <a:br>
              <a:rPr lang="en-US" sz="2400" dirty="0" smtClean="0"/>
            </a:br>
            <a:r>
              <a:rPr lang="en-US" sz="2400" dirty="0" smtClean="0"/>
              <a:t>Make </a:t>
            </a:r>
            <a:r>
              <a:rPr lang="en-US" sz="2400" dirty="0"/>
              <a:t>sure you select the shape, </a:t>
            </a:r>
            <a:r>
              <a:rPr lang="en-US" sz="2400" dirty="0" smtClean="0"/>
              <a:t/>
            </a:r>
            <a:br>
              <a:rPr lang="en-US" sz="2400" dirty="0" smtClean="0"/>
            </a:br>
            <a:r>
              <a:rPr lang="en-US" sz="2400" dirty="0" smtClean="0"/>
              <a:t>and </a:t>
            </a:r>
            <a:r>
              <a:rPr lang="en-US" sz="2400" dirty="0"/>
              <a:t>not the text within it.</a:t>
            </a:r>
          </a:p>
          <a:p>
            <a:pPr marL="457200" indent="-457200">
              <a:buFont typeface="+mj-lt"/>
              <a:buAutoNum type="arabicPeriod"/>
            </a:pPr>
            <a:r>
              <a:rPr lang="en-US" sz="2400" dirty="0" smtClean="0"/>
              <a:t>Press </a:t>
            </a:r>
            <a:r>
              <a:rPr lang="en-US" sz="2400" b="1" dirty="0"/>
              <a:t>Delete</a:t>
            </a:r>
            <a:r>
              <a:rPr lang="en-US" sz="2400" dirty="0"/>
              <a:t>. PowerPoint removes </a:t>
            </a:r>
            <a:r>
              <a:rPr lang="en-US" sz="2400" dirty="0" smtClean="0"/>
              <a:t/>
            </a:r>
            <a:br>
              <a:rPr lang="en-US" sz="2400" dirty="0" smtClean="0"/>
            </a:br>
            <a:r>
              <a:rPr lang="en-US" sz="2400" dirty="0" smtClean="0"/>
              <a:t>the </a:t>
            </a:r>
            <a:r>
              <a:rPr lang="en-US" sz="2400" dirty="0"/>
              <a:t>shape and reconfigures the </a:t>
            </a:r>
            <a:r>
              <a:rPr lang="en-US" sz="2400" dirty="0" smtClean="0"/>
              <a:t/>
            </a:r>
            <a:br>
              <a:rPr lang="en-US" sz="2400" dirty="0" smtClean="0"/>
            </a:br>
            <a:r>
              <a:rPr lang="en-US" sz="2400" dirty="0" smtClean="0"/>
              <a:t>diagram</a:t>
            </a:r>
            <a:r>
              <a:rPr lang="en-US" sz="2400" dirty="0"/>
              <a:t>, as shown </a:t>
            </a:r>
            <a:r>
              <a:rPr lang="en-US" sz="2400" dirty="0" smtClean="0"/>
              <a:t>at right.</a:t>
            </a:r>
            <a:endParaRPr lang="en-US" sz="2400" dirty="0"/>
          </a:p>
          <a:p>
            <a:pPr marL="457200" indent="-457200">
              <a:buFont typeface="+mj-lt"/>
              <a:buAutoNum type="arabicPeriod"/>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p:txBody>
      </p:sp>
      <p:pic>
        <p:nvPicPr>
          <p:cNvPr id="2" name="Picture 1" descr="07.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2924944"/>
            <a:ext cx="3098800" cy="225837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a Diagram’s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change the look of a diagram by modifying the way shapes are positioned in the diagram. </a:t>
            </a:r>
            <a:endParaRPr lang="en-US" sz="2400" dirty="0" smtClean="0"/>
          </a:p>
          <a:p>
            <a:r>
              <a:rPr lang="en-US" sz="2400" dirty="0" smtClean="0"/>
              <a:t>You </a:t>
            </a:r>
            <a:r>
              <a:rPr lang="en-US" sz="2400" dirty="0"/>
              <a:t>can use the Right to Left and Layout buttons to adjust diagram orientation. </a:t>
            </a:r>
            <a:endParaRPr lang="en-US" sz="2400" dirty="0" smtClean="0"/>
          </a:p>
          <a:p>
            <a:r>
              <a:rPr lang="en-US" sz="2400" dirty="0" smtClean="0"/>
              <a:t>In </a:t>
            </a:r>
            <a:r>
              <a:rPr lang="en-US" sz="2400" dirty="0"/>
              <a:t>this exercise you will reverse a diagram’s orientation and change the layout of a section of an organization chart</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a Diagram’s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3 and click </a:t>
            </a:r>
            <a:r>
              <a:rPr lang="en-US" sz="2400" dirty="0" smtClean="0"/>
              <a:t/>
            </a:r>
            <a:br>
              <a:rPr lang="en-US" sz="2400" dirty="0" smtClean="0"/>
            </a:br>
            <a:r>
              <a:rPr lang="en-US" sz="2400" dirty="0" smtClean="0"/>
              <a:t>the </a:t>
            </a:r>
            <a:r>
              <a:rPr lang="en-US" sz="2400" dirty="0"/>
              <a:t>diagram to select it. </a:t>
            </a:r>
            <a:r>
              <a:rPr lang="en-US" sz="2400" dirty="0" smtClean="0"/>
              <a:t/>
            </a:r>
            <a:br>
              <a:rPr lang="en-US" sz="2400" dirty="0" smtClean="0"/>
            </a:br>
            <a:r>
              <a:rPr lang="en-US" sz="2400" dirty="0" smtClean="0"/>
              <a:t>Make </a:t>
            </a:r>
            <a:r>
              <a:rPr lang="en-US" sz="2400" dirty="0"/>
              <a:t>sure you select </a:t>
            </a:r>
            <a:r>
              <a:rPr lang="en-US" sz="2400" dirty="0" smtClean="0"/>
              <a:t/>
            </a:r>
            <a:br>
              <a:rPr lang="en-US" sz="2400" dirty="0" smtClean="0"/>
            </a:br>
            <a:r>
              <a:rPr lang="en-US" sz="2400" dirty="0" smtClean="0"/>
              <a:t>the </a:t>
            </a:r>
            <a:r>
              <a:rPr lang="en-US" sz="2400" dirty="0"/>
              <a:t>entire diagram.</a:t>
            </a:r>
          </a:p>
          <a:p>
            <a:pPr marL="457200" indent="-457200">
              <a:buFont typeface="+mj-lt"/>
              <a:buAutoNum type="arabicPeriod"/>
            </a:pPr>
            <a:r>
              <a:rPr lang="en-US" sz="2400" dirty="0" smtClean="0"/>
              <a:t>Click </a:t>
            </a:r>
            <a:r>
              <a:rPr lang="en-US" sz="2400" dirty="0"/>
              <a:t>the </a:t>
            </a:r>
            <a:r>
              <a:rPr lang="en-US" sz="2400" b="1" dirty="0"/>
              <a:t>SmartArt Tools </a:t>
            </a:r>
            <a:r>
              <a:rPr lang="en-US" sz="2400" b="1" dirty="0" smtClean="0"/>
              <a:t/>
            </a:r>
            <a:br>
              <a:rPr lang="en-US" sz="2400" b="1" dirty="0" smtClean="0"/>
            </a:br>
            <a:r>
              <a:rPr lang="en-US" sz="2400" b="1" dirty="0" smtClean="0"/>
              <a:t>Design</a:t>
            </a:r>
            <a:r>
              <a:rPr lang="en-US" sz="2400" dirty="0" smtClean="0"/>
              <a:t> </a:t>
            </a:r>
            <a:r>
              <a:rPr lang="en-US" sz="2400" dirty="0"/>
              <a:t>tab, if it is not </a:t>
            </a:r>
            <a:r>
              <a:rPr lang="en-US" sz="2400" dirty="0" smtClean="0"/>
              <a:t/>
            </a:r>
            <a:br>
              <a:rPr lang="en-US" sz="2400" dirty="0" smtClean="0"/>
            </a:br>
            <a:r>
              <a:rPr lang="en-US" sz="2400" dirty="0" smtClean="0"/>
              <a:t>already </a:t>
            </a:r>
            <a:r>
              <a:rPr lang="en-US" sz="2400" dirty="0"/>
              <a:t>displayed.</a:t>
            </a:r>
          </a:p>
          <a:p>
            <a:pPr marL="457200" indent="-457200">
              <a:buFont typeface="+mj-lt"/>
              <a:buAutoNum type="arabicPeriod"/>
            </a:pPr>
            <a:r>
              <a:rPr lang="en-US" sz="2400" dirty="0" smtClean="0"/>
              <a:t>Click </a:t>
            </a:r>
            <a:r>
              <a:rPr lang="en-US" sz="2400" dirty="0"/>
              <a:t>the </a:t>
            </a:r>
            <a:r>
              <a:rPr lang="en-US" sz="2400" b="1" dirty="0"/>
              <a:t>Right to Left</a:t>
            </a:r>
            <a:r>
              <a:rPr lang="en-US" sz="2400" dirty="0"/>
              <a:t> button in the </a:t>
            </a:r>
            <a:r>
              <a:rPr lang="en-US" sz="2400" b="1" dirty="0"/>
              <a:t>Create Graphic</a:t>
            </a:r>
            <a:r>
              <a:rPr lang="en-US" sz="2400" dirty="0"/>
              <a:t> group. PowerPoint flips the diagram horizontally so that shapes on the right side </a:t>
            </a:r>
            <a:r>
              <a:rPr lang="en-US" sz="2400" dirty="0" smtClean="0"/>
              <a:t>are </a:t>
            </a:r>
            <a:r>
              <a:rPr lang="en-US" sz="2400" dirty="0"/>
              <a:t>now on the left side, as shown </a:t>
            </a:r>
            <a:r>
              <a:rPr lang="en-US" sz="2400" dirty="0" smtClean="0"/>
              <a:t>above.</a:t>
            </a:r>
            <a:endParaRPr lang="en-US" sz="2400" dirty="0"/>
          </a:p>
        </p:txBody>
      </p:sp>
      <p:pic>
        <p:nvPicPr>
          <p:cNvPr id="2" name="Picture 1" descr="07.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3241" y="2204864"/>
            <a:ext cx="3885560" cy="287193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Diagram’s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in the top-level shape (</a:t>
            </a:r>
            <a:r>
              <a:rPr lang="en-US" sz="2400" b="1" dirty="0"/>
              <a:t>Ted Hicks</a:t>
            </a:r>
            <a:r>
              <a:rPr lang="en-US" sz="2400" dirty="0"/>
              <a:t>). Make sure you select the shape, and not the text within it.</a:t>
            </a:r>
          </a:p>
          <a:p>
            <a:pPr marL="457200" indent="-457200">
              <a:buFont typeface="+mj-lt"/>
              <a:buAutoNum type="arabicPeriod" startAt="4"/>
            </a:pPr>
            <a:r>
              <a:rPr lang="en-US" sz="2400" dirty="0" smtClean="0"/>
              <a:t>Click </a:t>
            </a:r>
            <a:r>
              <a:rPr lang="en-US" sz="2400" dirty="0"/>
              <a:t>the </a:t>
            </a:r>
            <a:r>
              <a:rPr lang="en-US" sz="2400" b="1" dirty="0"/>
              <a:t>Layout</a:t>
            </a:r>
            <a:r>
              <a:rPr lang="en-US" sz="2400" dirty="0"/>
              <a:t> button in the Create Graphic group. PowerPoint displays options for positioning the shapes relative to the top-level shape.</a:t>
            </a:r>
          </a:p>
          <a:p>
            <a:pPr marL="457200" indent="-457200">
              <a:buFont typeface="+mj-lt"/>
              <a:buAutoNum type="arabicPeriod" startAt="4"/>
            </a:pPr>
            <a:r>
              <a:rPr lang="en-US" sz="2400" dirty="0" smtClean="0"/>
              <a:t>Click </a:t>
            </a:r>
            <a:r>
              <a:rPr lang="en-US" sz="2400" b="1" dirty="0"/>
              <a:t>Left Hanging</a:t>
            </a:r>
            <a:r>
              <a:rPr lang="en-US" sz="2400" dirty="0"/>
              <a:t>. The </a:t>
            </a:r>
            <a:r>
              <a:rPr lang="en-US" sz="2400" dirty="0" smtClean="0"/>
              <a:t>sub-</a:t>
            </a:r>
            <a:br>
              <a:rPr lang="en-US" sz="2400" dirty="0" smtClean="0"/>
            </a:br>
            <a:r>
              <a:rPr lang="en-US" sz="2400" dirty="0" smtClean="0"/>
              <a:t>ordinate </a:t>
            </a:r>
            <a:r>
              <a:rPr lang="en-US" sz="2400" dirty="0"/>
              <a:t>shapes are arranged </a:t>
            </a:r>
            <a:r>
              <a:rPr lang="en-US" sz="2400" dirty="0" smtClean="0"/>
              <a:t/>
            </a:r>
            <a:br>
              <a:rPr lang="en-US" sz="2400" dirty="0" smtClean="0"/>
            </a:br>
            <a:r>
              <a:rPr lang="en-US" sz="2400" dirty="0" smtClean="0"/>
              <a:t>vertically </a:t>
            </a:r>
            <a:r>
              <a:rPr lang="en-US" sz="2400" dirty="0"/>
              <a:t>below the top-level </a:t>
            </a:r>
            <a:r>
              <a:rPr lang="en-US" sz="2400" dirty="0" smtClean="0"/>
              <a:t/>
            </a:r>
            <a:br>
              <a:rPr lang="en-US" sz="2400" dirty="0" smtClean="0"/>
            </a:br>
            <a:r>
              <a:rPr lang="en-US" sz="2400" dirty="0" smtClean="0"/>
              <a:t>shape</a:t>
            </a:r>
            <a:r>
              <a:rPr lang="en-US" sz="2400" dirty="0"/>
              <a:t>, rather than horizontally, </a:t>
            </a:r>
            <a:r>
              <a:rPr lang="en-US" sz="2400" dirty="0" smtClean="0"/>
              <a:t/>
            </a:r>
            <a:br>
              <a:rPr lang="en-US" sz="2400" dirty="0" smtClean="0"/>
            </a:br>
            <a:r>
              <a:rPr lang="en-US" sz="2400" dirty="0" smtClean="0"/>
              <a:t>as </a:t>
            </a:r>
            <a:r>
              <a:rPr lang="en-US" sz="2400" dirty="0"/>
              <a:t>shown </a:t>
            </a:r>
            <a:r>
              <a:rPr lang="en-US" sz="2400" dirty="0" smtClean="0"/>
              <a:t>at right.</a:t>
            </a:r>
            <a:endParaRPr lang="en-US" sz="2400" dirty="0"/>
          </a:p>
          <a:p>
            <a:pPr marL="457200" indent="-457200">
              <a:buFont typeface="+mj-lt"/>
              <a:buAutoNum type="arabicPeriod" startAt="4"/>
            </a:pPr>
            <a:r>
              <a:rPr lang="en-US" sz="2400" dirty="0" smtClean="0"/>
              <a:t>Click </a:t>
            </a:r>
            <a:r>
              <a:rPr lang="en-US" sz="2400" dirty="0"/>
              <a:t>the </a:t>
            </a:r>
            <a:r>
              <a:rPr lang="en-US" sz="2400" b="1" dirty="0"/>
              <a:t>Layout</a:t>
            </a:r>
            <a:r>
              <a:rPr lang="en-US" sz="2400" dirty="0"/>
              <a:t> button, then </a:t>
            </a:r>
            <a:r>
              <a:rPr lang="en-US" sz="2400" dirty="0" smtClean="0"/>
              <a:t/>
            </a:r>
            <a:br>
              <a:rPr lang="en-US" sz="2400" dirty="0" smtClean="0"/>
            </a:br>
            <a:r>
              <a:rPr lang="en-US" sz="2400" dirty="0" smtClean="0"/>
              <a:t>click </a:t>
            </a:r>
            <a:r>
              <a:rPr lang="en-US" sz="2400" b="1" dirty="0"/>
              <a:t>Standard</a:t>
            </a:r>
            <a:r>
              <a:rPr lang="en-US" sz="2400" dirty="0"/>
              <a:t> to restore the original layout</a:t>
            </a:r>
            <a:r>
              <a:rPr lang="en-US" sz="2400" dirty="0" smtClean="0"/>
              <a:t>.</a:t>
            </a:r>
            <a:endParaRPr lang="en-US" sz="2400" dirty="0"/>
          </a:p>
        </p:txBody>
      </p:sp>
      <p:pic>
        <p:nvPicPr>
          <p:cNvPr id="2" name="Picture 1" descr="07.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3212976"/>
            <a:ext cx="3329816" cy="2461767"/>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Diagram’s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dirty="0"/>
              <a:t>the </a:t>
            </a:r>
            <a:r>
              <a:rPr lang="en-US" sz="2400" b="1" dirty="0"/>
              <a:t>Hannah Wong</a:t>
            </a:r>
            <a:r>
              <a:rPr lang="en-US" sz="2400" dirty="0"/>
              <a:t> </a:t>
            </a:r>
            <a:r>
              <a:rPr lang="en-US" sz="2400" dirty="0" smtClean="0"/>
              <a:t/>
            </a:r>
            <a:br>
              <a:rPr lang="en-US" sz="2400" dirty="0" smtClean="0"/>
            </a:br>
            <a:r>
              <a:rPr lang="en-US" sz="2400" dirty="0" smtClean="0"/>
              <a:t>shape</a:t>
            </a:r>
            <a:r>
              <a:rPr lang="en-US" sz="2400" dirty="0"/>
              <a:t>, click the </a:t>
            </a:r>
            <a:r>
              <a:rPr lang="en-US" sz="2400" b="1" dirty="0"/>
              <a:t>Layout</a:t>
            </a:r>
            <a:r>
              <a:rPr lang="en-US" sz="2400" dirty="0"/>
              <a:t> </a:t>
            </a:r>
            <a:r>
              <a:rPr lang="en-US" sz="2400" dirty="0" smtClean="0"/>
              <a:t/>
            </a:r>
            <a:br>
              <a:rPr lang="en-US" sz="2400" dirty="0" smtClean="0"/>
            </a:br>
            <a:r>
              <a:rPr lang="en-US" sz="2400" dirty="0" smtClean="0"/>
              <a:t>button</a:t>
            </a:r>
            <a:r>
              <a:rPr lang="en-US" sz="2400" dirty="0"/>
              <a:t>, and then click </a:t>
            </a:r>
            <a:r>
              <a:rPr lang="en-US" sz="2400" dirty="0" smtClean="0"/>
              <a:t/>
            </a:r>
            <a:br>
              <a:rPr lang="en-US" sz="2400" dirty="0" smtClean="0"/>
            </a:br>
            <a:r>
              <a:rPr lang="en-US" sz="2400" b="1" dirty="0" smtClean="0"/>
              <a:t>Both</a:t>
            </a:r>
            <a:r>
              <a:rPr lang="en-US" sz="2400" dirty="0"/>
              <a:t>. The subordinate </a:t>
            </a:r>
            <a:r>
              <a:rPr lang="en-US" sz="2400" dirty="0" smtClean="0"/>
              <a:t/>
            </a:r>
            <a:br>
              <a:rPr lang="en-US" sz="2400" dirty="0" smtClean="0"/>
            </a:br>
            <a:r>
              <a:rPr lang="en-US" sz="2400" dirty="0" smtClean="0"/>
              <a:t>shapes </a:t>
            </a:r>
            <a:r>
              <a:rPr lang="en-US" sz="2400" dirty="0"/>
              <a:t>display </a:t>
            </a:r>
            <a:r>
              <a:rPr lang="en-US" sz="2400" dirty="0" smtClean="0"/>
              <a:t>hori-</a:t>
            </a:r>
            <a:br>
              <a:rPr lang="en-US" sz="2400" dirty="0" smtClean="0"/>
            </a:br>
            <a:r>
              <a:rPr lang="en-US" sz="2400" dirty="0" smtClean="0"/>
              <a:t>zontally </a:t>
            </a:r>
            <a:r>
              <a:rPr lang="en-US" sz="2400" dirty="0"/>
              <a:t>rather than </a:t>
            </a:r>
            <a:r>
              <a:rPr lang="en-US" sz="2400" dirty="0" smtClean="0"/>
              <a:t/>
            </a:r>
            <a:br>
              <a:rPr lang="en-US" sz="2400" dirty="0" smtClean="0"/>
            </a:br>
            <a:r>
              <a:rPr lang="en-US" sz="2400" dirty="0" smtClean="0"/>
              <a:t>vertically</a:t>
            </a:r>
            <a:r>
              <a:rPr lang="en-US" sz="2400" dirty="0"/>
              <a:t>, as shown </a:t>
            </a:r>
            <a:r>
              <a:rPr lang="en-US" sz="2400" dirty="0" smtClean="0"/>
              <a:t/>
            </a:r>
            <a:br>
              <a:rPr lang="en-US" sz="2400" dirty="0" smtClean="0"/>
            </a:br>
            <a:r>
              <a:rPr lang="en-US" sz="2400" dirty="0" smtClean="0"/>
              <a:t>in the figure at right.</a:t>
            </a:r>
            <a:endParaRPr lang="en-US" sz="2400" dirty="0"/>
          </a:p>
          <a:p>
            <a:pPr marL="457200" indent="-457200">
              <a:buFont typeface="+mj-lt"/>
              <a:buAutoNum type="arabicPeriod" startAt="8"/>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7.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700808"/>
            <a:ext cx="4257040" cy="310248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SmartArt to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Use </a:t>
            </a:r>
            <a:r>
              <a:rPr lang="en-US" sz="2400" dirty="0"/>
              <a:t>the Insert SmartArt Graphic icon in any content placeholder to start a new diagram. </a:t>
            </a:r>
            <a:endParaRPr lang="en-US" sz="2400" dirty="0" smtClean="0"/>
          </a:p>
          <a:p>
            <a:r>
              <a:rPr lang="en-US" sz="2400" dirty="0" smtClean="0"/>
              <a:t>After </a:t>
            </a:r>
            <a:r>
              <a:rPr lang="en-US" sz="2400" dirty="0"/>
              <a:t>you have selected a type and a layout, you can add text to the diagram. </a:t>
            </a:r>
            <a:endParaRPr lang="en-US" sz="2400" dirty="0" smtClean="0"/>
          </a:p>
          <a:p>
            <a:r>
              <a:rPr lang="en-US" sz="2400" dirty="0" smtClean="0"/>
              <a:t>PowerPoint </a:t>
            </a:r>
            <a:r>
              <a:rPr lang="en-US" sz="2400" dirty="0"/>
              <a:t>also lets you use existing bullet items to create a SmartArt diagram.</a:t>
            </a:r>
          </a:p>
        </p:txBody>
      </p:sp>
    </p:spTree>
    <p:extLst>
      <p:ext uri="{BB962C8B-B14F-4D97-AF65-F5344CB8AC3E}">
        <p14:creationId xmlns:p14="http://schemas.microsoft.com/office/powerpoint/2010/main" val="24506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Diagram’s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You can use the Right to Left button with any diagram that distributes shapes and information horizontally across the slide. Right to Left has no impact on diagrams that center information, such as Pyramid diagrams.</a:t>
            </a:r>
          </a:p>
          <a:p>
            <a:r>
              <a:rPr lang="en-US" sz="2300" dirty="0"/>
              <a:t>The Layout button is available only in organization charts with a shape that is superior to subordinate shapes selected.</a:t>
            </a:r>
          </a:p>
          <a:p>
            <a:r>
              <a:rPr lang="en-US" sz="2300" dirty="0"/>
              <a:t>You do not have to use the default orientation and positioning of shapes if you would prefer another arrangement. You can click any shape to select it and drag it to a new location. If the shape is connected to other shapes, as in an organization chart, the connector lines shift position or change shape to maintain the connection.</a:t>
            </a:r>
          </a:p>
          <a:p>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Reordering Shapes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a:t>addition to changing the diagram’s entire orientation, you can also reorder the individual shapes by using the Move Up and Move Down buttons</a:t>
            </a:r>
            <a:r>
              <a:rPr lang="en-US" sz="2400" dirty="0" smtClean="0"/>
              <a:t>.</a:t>
            </a:r>
          </a:p>
          <a:p>
            <a:r>
              <a:rPr lang="en-US" sz="2400" dirty="0" smtClean="0"/>
              <a:t> </a:t>
            </a:r>
            <a:r>
              <a:rPr lang="en-US" sz="2400" dirty="0"/>
              <a:t>Be aware, however, that the directions “up” and “down” are relative, and depending on the position of the shape in the diagram, may not correspond to the actual direction being moved. </a:t>
            </a:r>
            <a:endParaRPr lang="en-US" sz="2400" dirty="0" smtClean="0"/>
          </a:p>
          <a:p>
            <a:r>
              <a:rPr lang="en-US" sz="2400" dirty="0" smtClean="0"/>
              <a:t>In </a:t>
            </a:r>
            <a:r>
              <a:rPr lang="en-US" sz="2400" dirty="0"/>
              <a:t>this exercise, you will move a shape to a different location in a diagram</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Move a Shape in a Diagram</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00"/>
              </a:spcBef>
            </a:pPr>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spcBef>
                <a:spcPts val="400"/>
              </a:spcBef>
              <a:buFont typeface="+mj-lt"/>
              <a:buAutoNum type="arabicPeriod"/>
            </a:pPr>
            <a:r>
              <a:rPr lang="en-US" sz="2400" dirty="0" smtClean="0"/>
              <a:t>Go </a:t>
            </a:r>
            <a:r>
              <a:rPr lang="en-US" sz="2400" dirty="0"/>
              <a:t>to slide 4 and click the diagram to select it.</a:t>
            </a:r>
          </a:p>
          <a:p>
            <a:pPr marL="457200" indent="-457200">
              <a:spcBef>
                <a:spcPts val="400"/>
              </a:spcBef>
              <a:buFont typeface="+mj-lt"/>
              <a:buAutoNum type="arabicPeriod"/>
            </a:pPr>
            <a:r>
              <a:rPr lang="en-US" sz="2400" dirty="0" smtClean="0"/>
              <a:t>Click </a:t>
            </a:r>
            <a:r>
              <a:rPr lang="en-US" sz="2400" dirty="0"/>
              <a:t>the </a:t>
            </a:r>
            <a:r>
              <a:rPr lang="en-US" sz="2400" b="1" dirty="0"/>
              <a:t>Testing</a:t>
            </a:r>
            <a:r>
              <a:rPr lang="en-US" sz="2400" dirty="0"/>
              <a:t> shape on the diagram.</a:t>
            </a:r>
          </a:p>
          <a:p>
            <a:pPr marL="457200" indent="-457200">
              <a:spcBef>
                <a:spcPts val="400"/>
              </a:spcBef>
              <a:buFont typeface="+mj-lt"/>
              <a:buAutoNum type="arabicPeriod"/>
            </a:pPr>
            <a:r>
              <a:rPr lang="en-US" sz="2400" dirty="0" smtClean="0"/>
              <a:t>On </a:t>
            </a:r>
            <a:r>
              <a:rPr lang="en-US" sz="2400" dirty="0"/>
              <a:t>the </a:t>
            </a:r>
            <a:r>
              <a:rPr lang="en-US" sz="2400" b="1" dirty="0"/>
              <a:t>SmartArt Tools Design</a:t>
            </a:r>
            <a:r>
              <a:rPr lang="en-US" sz="2400" dirty="0"/>
              <a:t> tab, click </a:t>
            </a:r>
            <a:r>
              <a:rPr lang="en-US" sz="2400" b="1" dirty="0"/>
              <a:t>Move Down</a:t>
            </a:r>
            <a:r>
              <a:rPr lang="en-US" sz="2400" dirty="0"/>
              <a:t>. The shape moves one position in a clockwise direction. Note that in this example, Move Down actually moves the shape upward in the diagram.</a:t>
            </a:r>
          </a:p>
          <a:p>
            <a:pPr marL="457200" indent="-457200">
              <a:spcBef>
                <a:spcPts val="400"/>
              </a:spcBef>
              <a:buFont typeface="+mj-lt"/>
              <a:buAutoNum type="arabicPeriod"/>
            </a:pPr>
            <a:r>
              <a:rPr lang="en-US" sz="2400" dirty="0" smtClean="0"/>
              <a:t>Click </a:t>
            </a:r>
            <a:r>
              <a:rPr lang="en-US" sz="2400" b="1" dirty="0"/>
              <a:t>Move Up</a:t>
            </a:r>
            <a:r>
              <a:rPr lang="en-US" sz="2400" dirty="0"/>
              <a:t>. The shape moves one position in a counter-clockwise direction.</a:t>
            </a:r>
          </a:p>
          <a:p>
            <a:pPr marL="457200" indent="-457200">
              <a:spcBef>
                <a:spcPts val="400"/>
              </a:spcBef>
              <a:buFont typeface="+mj-lt"/>
              <a:buAutoNum type="arabicPeriod"/>
            </a:pPr>
            <a:r>
              <a:rPr lang="en-US" sz="2400" b="1" dirty="0" smtClean="0"/>
              <a:t>SAVE</a:t>
            </a:r>
            <a:r>
              <a:rPr lang="en-US" sz="2400" dirty="0" smtClean="0"/>
              <a:t> </a:t>
            </a:r>
            <a:r>
              <a:rPr lang="en-US" sz="2400" dirty="0"/>
              <a:t>the presentation.</a:t>
            </a:r>
          </a:p>
          <a:p>
            <a:pPr>
              <a:spcBef>
                <a:spcPts val="400"/>
              </a:spcBef>
            </a:pPr>
            <a:r>
              <a:rPr lang="en-US" sz="2400" b="1" dirty="0"/>
              <a:t>LEAVE</a:t>
            </a:r>
            <a:r>
              <a:rPr lang="en-US" sz="2400" dirty="0"/>
              <a:t> the presentation open to use in the next exercise.</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Promoting and Demoting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add, remove, or modify shapes by promoting or demoting diagram text. </a:t>
            </a:r>
            <a:endParaRPr lang="en-US" sz="2400" dirty="0" smtClean="0"/>
          </a:p>
          <a:p>
            <a:r>
              <a:rPr lang="en-US" sz="2400" dirty="0" smtClean="0"/>
              <a:t>When </a:t>
            </a:r>
            <a:r>
              <a:rPr lang="en-US" sz="2400" dirty="0"/>
              <a:t>you </a:t>
            </a:r>
            <a:r>
              <a:rPr lang="en-US" sz="2400" b="1" i="1" dirty="0"/>
              <a:t>promote</a:t>
            </a:r>
            <a:r>
              <a:rPr lang="en-US" sz="2400" dirty="0"/>
              <a:t> an item, you move it up a level. </a:t>
            </a:r>
            <a:endParaRPr lang="en-US" sz="2400" dirty="0" smtClean="0"/>
          </a:p>
          <a:p>
            <a:r>
              <a:rPr lang="en-US" sz="2400" dirty="0" smtClean="0"/>
              <a:t>When </a:t>
            </a:r>
            <a:r>
              <a:rPr lang="en-US" sz="2400" dirty="0"/>
              <a:t>you </a:t>
            </a:r>
            <a:r>
              <a:rPr lang="en-US" sz="2400" b="1" i="1" dirty="0"/>
              <a:t>demote</a:t>
            </a:r>
            <a:r>
              <a:rPr lang="en-US" sz="2400" dirty="0"/>
              <a:t> an item, you make it subordinate to the item above it in the hierarchy. </a:t>
            </a:r>
            <a:endParaRPr lang="en-US" sz="2400" dirty="0" smtClean="0"/>
          </a:p>
          <a:p>
            <a:r>
              <a:rPr lang="en-US" sz="2400" dirty="0" smtClean="0"/>
              <a:t>This </a:t>
            </a:r>
            <a:r>
              <a:rPr lang="en-US" sz="2400" dirty="0"/>
              <a:t>procedure is similar to changing the indent level of items in a bulleted list. </a:t>
            </a:r>
            <a:endParaRPr lang="en-US" sz="2400" dirty="0" smtClean="0"/>
          </a:p>
          <a:p>
            <a:r>
              <a:rPr lang="en-US" sz="2400" dirty="0" smtClean="0"/>
              <a:t>In </a:t>
            </a:r>
            <a:r>
              <a:rPr lang="en-US" sz="2400" dirty="0"/>
              <a:t>the following exercise, you learn how to promote a shape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Promote a Shape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diagram on slide 3</a:t>
            </a:r>
            <a:r>
              <a:rPr lang="en-US" sz="2400" dirty="0"/>
              <a:t> to select it, if necessary.</a:t>
            </a:r>
          </a:p>
          <a:p>
            <a:pPr marL="457200" indent="-457200">
              <a:buFont typeface="+mj-lt"/>
              <a:buAutoNum type="arabicPeriod"/>
            </a:pPr>
            <a:r>
              <a:rPr lang="en-US" sz="2400" dirty="0" smtClean="0"/>
              <a:t>If </a:t>
            </a:r>
            <a:r>
              <a:rPr lang="en-US" sz="2400" dirty="0"/>
              <a:t>the text pane is not already open, click the </a:t>
            </a:r>
            <a:r>
              <a:rPr lang="en-US" sz="2400" b="1" dirty="0"/>
              <a:t>Text Pane</a:t>
            </a:r>
            <a:r>
              <a:rPr lang="en-US" sz="2400" dirty="0"/>
              <a:t> button on the SmartArt Tools Design tab.</a:t>
            </a:r>
          </a:p>
          <a:p>
            <a:pPr marL="457200" indent="-457200">
              <a:buFont typeface="+mj-lt"/>
              <a:buAutoNum type="arabicPeriod"/>
            </a:pPr>
            <a:r>
              <a:rPr lang="en-US" sz="2400" dirty="0" smtClean="0"/>
              <a:t>In </a:t>
            </a:r>
            <a:r>
              <a:rPr lang="en-US" sz="2400" dirty="0"/>
              <a:t>the Text pane, click the </a:t>
            </a:r>
            <a:r>
              <a:rPr lang="en-US" sz="2400" b="1" dirty="0"/>
              <a:t>Hannah Wong</a:t>
            </a:r>
            <a:r>
              <a:rPr lang="en-US" sz="2400" dirty="0"/>
              <a:t> bulleted item. Notice in the Text pane that this item is indented below the Pat Cramer bulleted item</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Promote a Shape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a:t>Click the </a:t>
            </a:r>
            <a:r>
              <a:rPr lang="en-US" sz="2400" b="1" dirty="0"/>
              <a:t>Promote</a:t>
            </a:r>
            <a:r>
              <a:rPr lang="en-US" sz="2400" dirty="0"/>
              <a:t> button </a:t>
            </a:r>
            <a:r>
              <a:rPr lang="en-US" sz="2400" dirty="0" smtClean="0"/>
              <a:t/>
            </a:r>
            <a:br>
              <a:rPr lang="en-US" sz="2400" dirty="0" smtClean="0"/>
            </a:br>
            <a:r>
              <a:rPr lang="en-US" sz="2400" dirty="0" smtClean="0"/>
              <a:t>In </a:t>
            </a:r>
            <a:r>
              <a:rPr lang="en-US" sz="2400" dirty="0"/>
              <a:t>the Create Graphic </a:t>
            </a:r>
            <a:r>
              <a:rPr lang="en-US" sz="2400" dirty="0" smtClean="0"/>
              <a:t/>
            </a:r>
            <a:br>
              <a:rPr lang="en-US" sz="2400" dirty="0" smtClean="0"/>
            </a:br>
            <a:r>
              <a:rPr lang="en-US" sz="2400" dirty="0" smtClean="0"/>
              <a:t>group</a:t>
            </a:r>
            <a:r>
              <a:rPr lang="en-US" sz="2400" dirty="0"/>
              <a:t>. Hannah Wong’s </a:t>
            </a:r>
            <a:r>
              <a:rPr lang="en-US" sz="2400" dirty="0" smtClean="0"/>
              <a:t/>
            </a:r>
            <a:br>
              <a:rPr lang="en-US" sz="2400" dirty="0" smtClean="0"/>
            </a:br>
            <a:r>
              <a:rPr lang="en-US" sz="2400" dirty="0" smtClean="0"/>
              <a:t>shape </a:t>
            </a:r>
            <a:r>
              <a:rPr lang="en-US" sz="2400" dirty="0"/>
              <a:t>jumps up one </a:t>
            </a:r>
            <a:r>
              <a:rPr lang="en-US" sz="2400" dirty="0" smtClean="0"/>
              <a:t/>
            </a:r>
            <a:br>
              <a:rPr lang="en-US" sz="2400" dirty="0" smtClean="0"/>
            </a:br>
            <a:r>
              <a:rPr lang="en-US" sz="2400" dirty="0" smtClean="0"/>
              <a:t>level</a:t>
            </a:r>
            <a:r>
              <a:rPr lang="en-US" sz="2400" dirty="0"/>
              <a:t>, and her two </a:t>
            </a:r>
            <a:r>
              <a:rPr lang="en-US" sz="2400" dirty="0" smtClean="0"/>
              <a:t>sub-</a:t>
            </a:r>
            <a:br>
              <a:rPr lang="en-US" sz="2400" dirty="0" smtClean="0"/>
            </a:br>
            <a:r>
              <a:rPr lang="en-US" sz="2400" dirty="0" smtClean="0"/>
              <a:t>ordinates </a:t>
            </a:r>
            <a:r>
              <a:rPr lang="en-US" sz="2400" dirty="0"/>
              <a:t>are also </a:t>
            </a:r>
            <a:r>
              <a:rPr lang="en-US" sz="2400" dirty="0" smtClean="0"/>
              <a:t/>
            </a:r>
            <a:br>
              <a:rPr lang="en-US" sz="2400" dirty="0" smtClean="0"/>
            </a:br>
            <a:r>
              <a:rPr lang="en-US" sz="2400" dirty="0" smtClean="0"/>
              <a:t>promoted</a:t>
            </a:r>
            <a:r>
              <a:rPr lang="en-US" sz="2400" dirty="0"/>
              <a:t>, as shown </a:t>
            </a:r>
            <a:r>
              <a:rPr lang="en-US" sz="2400" dirty="0" smtClean="0"/>
              <a:t/>
            </a:r>
            <a:br>
              <a:rPr lang="en-US" sz="2400" dirty="0" smtClean="0"/>
            </a:br>
            <a:r>
              <a:rPr lang="en-US" sz="2400" dirty="0" smtClean="0"/>
              <a:t>in the figure at right.</a:t>
            </a:r>
            <a:endParaRPr lang="en-US" sz="2400" dirty="0"/>
          </a:p>
          <a:p>
            <a:pPr marL="457200" indent="-457200">
              <a:buFont typeface="+mj-lt"/>
              <a:buAutoNum type="arabicPeriod" startAt="4"/>
            </a:pPr>
            <a:r>
              <a:rPr lang="en-US" sz="2400" dirty="0" smtClean="0"/>
              <a:t>Click </a:t>
            </a:r>
            <a:r>
              <a:rPr lang="en-US" sz="2400" dirty="0"/>
              <a:t>the </a:t>
            </a:r>
            <a:r>
              <a:rPr lang="en-US" sz="2400" b="1" dirty="0"/>
              <a:t>Text Pane</a:t>
            </a:r>
            <a:r>
              <a:rPr lang="en-US" sz="2400" dirty="0"/>
              <a:t> button to hide the text pane again.</a:t>
            </a:r>
          </a:p>
          <a:p>
            <a:pPr marL="457200" indent="-457200">
              <a:buFont typeface="+mj-lt"/>
              <a:buAutoNum type="arabicPeriod" startAt="4"/>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a:p>
            <a:endParaRPr lang="en-US" sz="2400" dirty="0"/>
          </a:p>
        </p:txBody>
      </p:sp>
      <p:pic>
        <p:nvPicPr>
          <p:cNvPr id="2" name="Picture 1" descr="07.2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3968" y="1628800"/>
            <a:ext cx="4074160" cy="276067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Promote a Shape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What happens when you promote or demote an item in a diagram depends on whether you are promoting shape text or bulleted text.</a:t>
            </a:r>
          </a:p>
          <a:p>
            <a:pPr lvl="0"/>
            <a:r>
              <a:rPr lang="en-US" sz="2400" dirty="0"/>
              <a:t>In many diagrams, you cannot promote shape text at all, because shapes are already first-level items by default. An exception is hierarchical charts such as organization charts. You can promote any shape except the top-level shape; when you promote a shape, it jumps up to the level superior to its original position.</a:t>
            </a:r>
            <a:endParaRPr lang="en-US" sz="2400" b="1" dirty="0"/>
          </a:p>
          <a:p>
            <a:pPr lvl="0"/>
            <a:r>
              <a:rPr lang="en-US" sz="2400" dirty="0"/>
              <a:t>If you promote a bulleted text item, it becomes a shape containing first-level shape text.</a:t>
            </a:r>
            <a:endParaRPr lang="en-US" sz="2400" b="1" dirty="0"/>
          </a:p>
          <a:p>
            <a:pPr lvl="0"/>
            <a:r>
              <a:rPr lang="en-US" sz="2400" dirty="0"/>
              <a:t>If you demote shape text, it becomes a bullet item</a:t>
            </a:r>
            <a:r>
              <a:rPr lang="en-US" sz="2400" dirty="0" smtClean="0"/>
              <a:t>.</a:t>
            </a:r>
            <a:endParaRPr lang="en-US" sz="2400" b="1" dirty="0"/>
          </a:p>
        </p:txBody>
      </p:sp>
    </p:spTree>
    <p:extLst>
      <p:ext uri="{BB962C8B-B14F-4D97-AF65-F5344CB8AC3E}">
        <p14:creationId xmlns:p14="http://schemas.microsoft.com/office/powerpoint/2010/main" val="245066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Promote a Shape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400" dirty="0"/>
              <a:t>If you demote a bulleted text item, it indents further, just as when you make a bullet item subordinate on a slide.</a:t>
            </a:r>
            <a:endParaRPr lang="en-US" sz="2400" b="1" dirty="0"/>
          </a:p>
          <a:p>
            <a:r>
              <a:rPr lang="en-US" sz="2400" dirty="0"/>
              <a:t>When you promote one bulleted item in a placeholder that contains several bulleted items, the other bulleted items may become subordinate to the new shape text. You may need to move bulleted items back to their original shape in this case. You can use Cut and Paste in the Text pane to move bulleted items from one location to another.</a:t>
            </a:r>
          </a:p>
        </p:txBody>
      </p:sp>
    </p:spTree>
    <p:extLst>
      <p:ext uri="{BB962C8B-B14F-4D97-AF65-F5344CB8AC3E}">
        <p14:creationId xmlns:p14="http://schemas.microsoft.com/office/powerpoint/2010/main" val="245066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Choosing a Different </a:t>
            </a:r>
            <a:r>
              <a:rPr lang="en-US" b="1" dirty="0" smtClean="0"/>
              <a:t/>
            </a:r>
            <a:br>
              <a:rPr lang="en-US" b="1" dirty="0" smtClean="0"/>
            </a:br>
            <a:r>
              <a:rPr lang="en-US" b="1" dirty="0" smtClean="0"/>
              <a:t>Type </a:t>
            </a:r>
            <a:r>
              <a:rPr lang="en-US" b="1" dirty="0"/>
              <a:t>of SmartArt Diagram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Sometimes </a:t>
            </a:r>
            <a:r>
              <a:rPr lang="en-US" sz="2400" dirty="0"/>
              <a:t>the hardest part about working with SmartArt is selecting the type and layout that will best display your data. </a:t>
            </a:r>
            <a:endParaRPr lang="en-US" sz="2400" dirty="0" smtClean="0"/>
          </a:p>
          <a:p>
            <a:r>
              <a:rPr lang="en-US" sz="2400" dirty="0" smtClean="0"/>
              <a:t>Fortunately</a:t>
            </a:r>
            <a:r>
              <a:rPr lang="en-US" sz="2400" dirty="0"/>
              <a:t>, you can easily change the diagram type even after you have created and formatted a diagram. Some diagrams will convert very well to a different type, while others will not fit the shape layout of the new type at all. You may need to retype information to display it properly in a different diagram type. </a:t>
            </a:r>
            <a:endParaRPr lang="en-US" sz="2400" dirty="0" smtClean="0"/>
          </a:p>
          <a:p>
            <a:r>
              <a:rPr lang="en-US" sz="2400" dirty="0" smtClean="0"/>
              <a:t>The </a:t>
            </a:r>
            <a:r>
              <a:rPr lang="en-US" sz="2400" dirty="0"/>
              <a:t>following exercise shows how to select a different diagram type and layout. </a:t>
            </a:r>
          </a:p>
        </p:txBody>
      </p:sp>
    </p:spTree>
    <p:extLst>
      <p:ext uri="{BB962C8B-B14F-4D97-AF65-F5344CB8AC3E}">
        <p14:creationId xmlns:p14="http://schemas.microsoft.com/office/powerpoint/2010/main" val="245066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Choose a Different </a:t>
            </a:r>
            <a:r>
              <a:rPr lang="en-US" b="1" dirty="0" smtClean="0"/>
              <a:t/>
            </a:r>
            <a:br>
              <a:rPr lang="en-US" b="1" dirty="0" smtClean="0"/>
            </a:br>
            <a:r>
              <a:rPr lang="en-US" b="1" dirty="0" smtClean="0"/>
              <a:t>SmartArt </a:t>
            </a:r>
            <a:r>
              <a:rPr lang="en-US" b="1" dirty="0"/>
              <a:t>Diagram Type and Layout</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000" b="1" dirty="0" smtClean="0"/>
              <a:t>USE</a:t>
            </a:r>
            <a:r>
              <a:rPr lang="en-US" sz="2000" dirty="0" smtClean="0"/>
              <a:t> </a:t>
            </a:r>
            <a:r>
              <a:rPr lang="en-US" sz="2000" dirty="0"/>
              <a:t>the </a:t>
            </a:r>
            <a:r>
              <a:rPr lang="en-US" sz="2000" b="1" i="1" dirty="0"/>
              <a:t>Litware Final</a:t>
            </a:r>
            <a:r>
              <a:rPr lang="en-US" sz="2000" i="1" dirty="0"/>
              <a:t> </a:t>
            </a:r>
            <a:r>
              <a:rPr lang="en-US" sz="2000" dirty="0"/>
              <a:t>presentation that is still open from the previous exercise.</a:t>
            </a:r>
          </a:p>
          <a:p>
            <a:pPr marL="457200" indent="-457200">
              <a:spcBef>
                <a:spcPts val="300"/>
              </a:spcBef>
              <a:buFont typeface="+mj-lt"/>
              <a:buAutoNum type="arabicPeriod"/>
            </a:pPr>
            <a:r>
              <a:rPr lang="en-US" sz="2000" dirty="0" smtClean="0"/>
              <a:t>Go </a:t>
            </a:r>
            <a:r>
              <a:rPr lang="en-US" sz="2000" dirty="0"/>
              <a:t>to slide 4 and click the </a:t>
            </a:r>
            <a:r>
              <a:rPr lang="en-US" sz="2000" b="1" dirty="0"/>
              <a:t>diagram</a:t>
            </a:r>
            <a:r>
              <a:rPr lang="en-US" sz="2000" dirty="0"/>
              <a:t> to select it.</a:t>
            </a:r>
          </a:p>
          <a:p>
            <a:pPr marL="457200" indent="-457200">
              <a:spcBef>
                <a:spcPts val="300"/>
              </a:spcBef>
              <a:buFont typeface="+mj-lt"/>
              <a:buAutoNum type="arabicPeriod"/>
            </a:pPr>
            <a:r>
              <a:rPr lang="en-US" sz="2000" dirty="0" smtClean="0"/>
              <a:t>Click </a:t>
            </a:r>
            <a:r>
              <a:rPr lang="en-US" sz="2000" dirty="0"/>
              <a:t>the </a:t>
            </a:r>
            <a:r>
              <a:rPr lang="en-US" sz="2000" b="1" dirty="0"/>
              <a:t>More</a:t>
            </a:r>
            <a:r>
              <a:rPr lang="en-US" sz="2000" dirty="0"/>
              <a:t> button in the </a:t>
            </a:r>
            <a:r>
              <a:rPr lang="en-US" sz="2000" dirty="0" smtClean="0"/>
              <a:t/>
            </a:r>
            <a:br>
              <a:rPr lang="en-US" sz="2000" dirty="0" smtClean="0"/>
            </a:br>
            <a:r>
              <a:rPr lang="en-US" sz="2000" dirty="0" smtClean="0"/>
              <a:t>Layouts </a:t>
            </a:r>
            <a:r>
              <a:rPr lang="en-US" sz="2000" dirty="0"/>
              <a:t>group, then click </a:t>
            </a:r>
            <a:r>
              <a:rPr lang="en-US" sz="2000" b="1" dirty="0"/>
              <a:t>More </a:t>
            </a:r>
            <a:r>
              <a:rPr lang="en-US" sz="2000" b="1" dirty="0" smtClean="0"/>
              <a:t/>
            </a:r>
            <a:br>
              <a:rPr lang="en-US" sz="2000" b="1" dirty="0" smtClean="0"/>
            </a:br>
            <a:r>
              <a:rPr lang="en-US" sz="2000" b="1" dirty="0" smtClean="0"/>
              <a:t>Layouts</a:t>
            </a:r>
            <a:r>
              <a:rPr lang="en-US" sz="2000" dirty="0" smtClean="0"/>
              <a:t> </a:t>
            </a:r>
            <a:r>
              <a:rPr lang="en-US" sz="2000" dirty="0"/>
              <a:t>at the bottom of the </a:t>
            </a:r>
            <a:r>
              <a:rPr lang="en-US" sz="2000" dirty="0" smtClean="0"/>
              <a:t/>
            </a:r>
            <a:br>
              <a:rPr lang="en-US" sz="2000" dirty="0" smtClean="0"/>
            </a:br>
            <a:r>
              <a:rPr lang="en-US" sz="2000" dirty="0" smtClean="0"/>
              <a:t>gallery </a:t>
            </a:r>
            <a:r>
              <a:rPr lang="en-US" sz="2000" dirty="0"/>
              <a:t>to open the Choose a </a:t>
            </a:r>
            <a:r>
              <a:rPr lang="en-US" sz="2000" dirty="0" smtClean="0"/>
              <a:t/>
            </a:r>
            <a:br>
              <a:rPr lang="en-US" sz="2000" dirty="0" smtClean="0"/>
            </a:br>
            <a:r>
              <a:rPr lang="en-US" sz="2000" dirty="0" smtClean="0"/>
              <a:t>SmartArt </a:t>
            </a:r>
            <a:r>
              <a:rPr lang="en-US" sz="2000" dirty="0"/>
              <a:t>Graphic dialog box.</a:t>
            </a:r>
          </a:p>
          <a:p>
            <a:pPr marL="457200" indent="-457200">
              <a:spcBef>
                <a:spcPts val="300"/>
              </a:spcBef>
              <a:buFont typeface="+mj-lt"/>
              <a:buAutoNum type="arabicPeriod"/>
            </a:pPr>
            <a:r>
              <a:rPr lang="en-US" sz="2000" dirty="0" smtClean="0"/>
              <a:t>Click </a:t>
            </a:r>
            <a:r>
              <a:rPr lang="en-US" sz="2000" dirty="0"/>
              <a:t>the </a:t>
            </a:r>
            <a:r>
              <a:rPr lang="en-US" sz="2000" b="1" dirty="0"/>
              <a:t>Process</a:t>
            </a:r>
            <a:r>
              <a:rPr lang="en-US" sz="2000" dirty="0"/>
              <a:t> type in the left </a:t>
            </a:r>
            <a:r>
              <a:rPr lang="en-US" sz="2000" dirty="0" smtClean="0"/>
              <a:t/>
            </a:r>
            <a:br>
              <a:rPr lang="en-US" sz="2000" dirty="0" smtClean="0"/>
            </a:br>
            <a:r>
              <a:rPr lang="en-US" sz="2000" dirty="0" smtClean="0"/>
              <a:t>pane</a:t>
            </a:r>
            <a:r>
              <a:rPr lang="en-US" sz="2000" dirty="0"/>
              <a:t>, then click the </a:t>
            </a:r>
            <a:r>
              <a:rPr lang="en-US" sz="2000" b="1" dirty="0"/>
              <a:t>Upward </a:t>
            </a:r>
            <a:r>
              <a:rPr lang="en-US" sz="2000" b="1" dirty="0" smtClean="0"/>
              <a:t/>
            </a:r>
            <a:br>
              <a:rPr lang="en-US" sz="2000" b="1" dirty="0" smtClean="0"/>
            </a:br>
            <a:r>
              <a:rPr lang="en-US" sz="2000" b="1" dirty="0" smtClean="0"/>
              <a:t>Arrow</a:t>
            </a:r>
            <a:r>
              <a:rPr lang="en-US" sz="2000" dirty="0" smtClean="0"/>
              <a:t> </a:t>
            </a:r>
            <a:r>
              <a:rPr lang="en-US" sz="2000" dirty="0"/>
              <a:t>layout in the center pane.</a:t>
            </a:r>
          </a:p>
          <a:p>
            <a:pPr marL="457200" indent="-457200">
              <a:spcBef>
                <a:spcPts val="300"/>
              </a:spcBef>
              <a:buFont typeface="+mj-lt"/>
              <a:buAutoNum type="arabicPeriod"/>
            </a:pPr>
            <a:r>
              <a:rPr lang="en-US" sz="2000" dirty="0" smtClean="0"/>
              <a:t>Click </a:t>
            </a:r>
            <a:r>
              <a:rPr lang="en-US" sz="2000" b="1" dirty="0"/>
              <a:t>OK</a:t>
            </a:r>
            <a:r>
              <a:rPr lang="en-US" sz="2000" dirty="0"/>
              <a:t>. PowerPoint converts the diagram to the process diagram shown </a:t>
            </a:r>
            <a:r>
              <a:rPr lang="en-US" sz="2000" dirty="0" smtClean="0"/>
              <a:t>above.</a:t>
            </a:r>
            <a:endParaRPr lang="en-US" sz="2000" dirty="0"/>
          </a:p>
          <a:p>
            <a:pPr marL="457200" indent="-457200">
              <a:spcBef>
                <a:spcPts val="300"/>
              </a:spcBef>
              <a:buFont typeface="+mj-lt"/>
              <a:buAutoNum type="arabicPeriod"/>
            </a:pPr>
            <a:r>
              <a:rPr lang="en-US" sz="2000" b="1" dirty="0" smtClean="0"/>
              <a:t>SAVE</a:t>
            </a:r>
            <a:r>
              <a:rPr lang="en-US" sz="2000" dirty="0" smtClean="0"/>
              <a:t> </a:t>
            </a:r>
            <a:r>
              <a:rPr lang="en-US" sz="2000" dirty="0"/>
              <a:t>the presentation.</a:t>
            </a:r>
          </a:p>
          <a:p>
            <a:pPr>
              <a:spcBef>
                <a:spcPts val="300"/>
              </a:spcBef>
            </a:pPr>
            <a:r>
              <a:rPr lang="en-US" sz="2000" b="1" dirty="0"/>
              <a:t>LEAVE</a:t>
            </a:r>
            <a:r>
              <a:rPr lang="en-US" sz="2000" dirty="0"/>
              <a:t> the presentation open to use in the next exercise.</a:t>
            </a:r>
          </a:p>
          <a:p>
            <a:endParaRPr lang="en-US" sz="2000" dirty="0"/>
          </a:p>
        </p:txBody>
      </p:sp>
      <p:pic>
        <p:nvPicPr>
          <p:cNvPr id="2" name="Picture 1" descr="07.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2708920"/>
            <a:ext cx="3178304" cy="229348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SmartArt Graphic</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i="1" dirty="0" smtClean="0"/>
              <a:t>SmartArt </a:t>
            </a:r>
            <a:r>
              <a:rPr lang="en-US" sz="2200" b="1" i="1" dirty="0"/>
              <a:t>diagrams</a:t>
            </a:r>
            <a:r>
              <a:rPr lang="en-US" sz="2200" dirty="0"/>
              <a:t> (also called SmartArt graphics) are visual representations of information you want to communicate. </a:t>
            </a:r>
            <a:endParaRPr lang="en-US" sz="2200" dirty="0" smtClean="0"/>
          </a:p>
          <a:p>
            <a:r>
              <a:rPr lang="en-US" sz="2200" dirty="0" smtClean="0"/>
              <a:t>SmartArt </a:t>
            </a:r>
            <a:r>
              <a:rPr lang="en-US" sz="2200" dirty="0"/>
              <a:t>diagrams show items of related information in a graphical way that makes their relationships easy to understand. </a:t>
            </a:r>
            <a:endParaRPr lang="en-US" sz="2200" dirty="0" smtClean="0"/>
          </a:p>
          <a:p>
            <a:r>
              <a:rPr lang="en-US" sz="2200" dirty="0" smtClean="0"/>
              <a:t>You </a:t>
            </a:r>
            <a:r>
              <a:rPr lang="en-US" sz="2200" dirty="0"/>
              <a:t>can use SmartArt diagrams to present text information in a more visually interesting way than the usual bulleted or numbered formats. </a:t>
            </a:r>
            <a:endParaRPr lang="en-US" sz="2200" dirty="0" smtClean="0"/>
          </a:p>
          <a:p>
            <a:r>
              <a:rPr lang="en-US" sz="2200" dirty="0" smtClean="0"/>
              <a:t>An </a:t>
            </a:r>
            <a:r>
              <a:rPr lang="en-US" sz="2200" b="1" i="1" dirty="0"/>
              <a:t>organization chart</a:t>
            </a:r>
            <a:r>
              <a:rPr lang="en-US" sz="2200" dirty="0"/>
              <a:t> is a type of diagram that shows the relationships among personnel or departments in an organization. Organization charts are included in the Hierarchy type SmartArt layouts. </a:t>
            </a:r>
            <a:endParaRPr lang="en-US" sz="2200" dirty="0" smtClean="0"/>
          </a:p>
          <a:p>
            <a:r>
              <a:rPr lang="en-US" sz="2200" dirty="0" smtClean="0"/>
              <a:t>In </a:t>
            </a:r>
            <a:r>
              <a:rPr lang="en-US" sz="2200" dirty="0"/>
              <a:t>this exercise, you insert a SmartArt graphic diagram</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Shape Appearance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Final </a:t>
            </a:r>
            <a:r>
              <a:rPr lang="en-US" sz="2400" dirty="0"/>
              <a:t>adjustments to a SmartArt diagram include tweaking the size of shapes and modifying text formatting. </a:t>
            </a:r>
            <a:endParaRPr lang="en-US" sz="2400" dirty="0" smtClean="0"/>
          </a:p>
          <a:p>
            <a:r>
              <a:rPr lang="en-US" sz="2400" dirty="0" smtClean="0"/>
              <a:t>PowerPoint </a:t>
            </a:r>
            <a:r>
              <a:rPr lang="en-US" sz="2400" dirty="0"/>
              <a:t>formats shapes so that all will fit comfortably in the diagram container. </a:t>
            </a:r>
            <a:endParaRPr lang="en-US" sz="2400" dirty="0" smtClean="0"/>
          </a:p>
          <a:p>
            <a:r>
              <a:rPr lang="en-US" sz="2400" dirty="0" smtClean="0"/>
              <a:t>If </a:t>
            </a:r>
            <a:r>
              <a:rPr lang="en-US" sz="2400" dirty="0"/>
              <a:t>you have only a few shapes, you might find that this results in a diagram where shapes are much larger than they need to be to hold their text. Conversely, you may want to increase shape size to draw attention to one specific shape. These types of appearance changes can improve the look of a diagram and make it easier to read. </a:t>
            </a:r>
            <a:endParaRPr lang="en-US" sz="2400" dirty="0" smtClean="0"/>
          </a:p>
          <a:p>
            <a:r>
              <a:rPr lang="en-US" sz="2400" dirty="0" smtClean="0"/>
              <a:t>In </a:t>
            </a:r>
            <a:r>
              <a:rPr lang="en-US" sz="2400" dirty="0"/>
              <a:t>this exercise, you will learn how to change the size of a shape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Shape Size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Close </a:t>
            </a:r>
            <a:r>
              <a:rPr lang="en-US" sz="2400" dirty="0"/>
              <a:t>the </a:t>
            </a:r>
            <a:r>
              <a:rPr lang="en-US" sz="2400" b="1" dirty="0"/>
              <a:t>Text</a:t>
            </a:r>
            <a:r>
              <a:rPr lang="en-US" sz="2400" dirty="0"/>
              <a:t> pane if it is open.</a:t>
            </a:r>
          </a:p>
          <a:p>
            <a:pPr marL="457200" indent="-457200">
              <a:buFont typeface="+mj-lt"/>
              <a:buAutoNum type="arabicPeriod"/>
            </a:pPr>
            <a:r>
              <a:rPr lang="en-US" sz="2400" dirty="0" smtClean="0"/>
              <a:t>Select </a:t>
            </a:r>
            <a:r>
              <a:rPr lang="en-US" sz="2400" dirty="0"/>
              <a:t>the </a:t>
            </a:r>
            <a:r>
              <a:rPr lang="en-US" sz="2400" b="1" dirty="0"/>
              <a:t>diagram on slide 4 if it is not already selected</a:t>
            </a:r>
            <a:r>
              <a:rPr lang="en-US" sz="2400" dirty="0"/>
              <a:t>, then click the </a:t>
            </a:r>
            <a:r>
              <a:rPr lang="en-US" sz="2400" b="1" dirty="0"/>
              <a:t>Needs/Market Analysis circle</a:t>
            </a:r>
            <a:r>
              <a:rPr lang="en-US" sz="2400" dirty="0"/>
              <a:t> (the circle nearest the thin end of the arrow graphic) to select it.</a:t>
            </a:r>
          </a:p>
          <a:p>
            <a:pPr marL="457200" indent="-457200">
              <a:buFont typeface="+mj-lt"/>
              <a:buAutoNum type="arabicPeriod"/>
            </a:pPr>
            <a:r>
              <a:rPr lang="en-US" sz="2400" dirty="0" smtClean="0"/>
              <a:t>Click </a:t>
            </a:r>
            <a:r>
              <a:rPr lang="en-US" sz="2400" dirty="0"/>
              <a:t>the </a:t>
            </a:r>
            <a:r>
              <a:rPr lang="en-US" sz="2400" b="1" dirty="0"/>
              <a:t>SmartArt Tools Format</a:t>
            </a:r>
            <a:r>
              <a:rPr lang="en-US" sz="2400" dirty="0"/>
              <a:t> tab.</a:t>
            </a:r>
          </a:p>
          <a:p>
            <a:pPr marL="457200" indent="-457200">
              <a:buFont typeface="+mj-lt"/>
              <a:buAutoNum type="arabicPeriod"/>
            </a:pPr>
            <a:r>
              <a:rPr lang="en-US" sz="2400" dirty="0" smtClean="0"/>
              <a:t>Click </a:t>
            </a:r>
            <a:r>
              <a:rPr lang="en-US" sz="2400" dirty="0"/>
              <a:t>the </a:t>
            </a:r>
            <a:r>
              <a:rPr lang="en-US" sz="2400" b="1" dirty="0"/>
              <a:t>Larger</a:t>
            </a:r>
            <a:r>
              <a:rPr lang="en-US" sz="2400" dirty="0"/>
              <a:t> button in the Shapes group </a:t>
            </a:r>
            <a:r>
              <a:rPr lang="en-US" sz="2400" i="1" dirty="0"/>
              <a:t>twice</a:t>
            </a:r>
            <a:r>
              <a:rPr lang="en-US" sz="2400" dirty="0"/>
              <a:t> to increase the size of the smallest circle.</a:t>
            </a:r>
          </a:p>
          <a:p>
            <a:pPr marL="457200" indent="-457200">
              <a:buFont typeface="+mj-lt"/>
              <a:buAutoNum type="arabicPeriod"/>
            </a:pPr>
            <a:r>
              <a:rPr lang="en-US" sz="2400" dirty="0" smtClean="0"/>
              <a:t>Click </a:t>
            </a:r>
            <a:r>
              <a:rPr lang="en-US" sz="2400" dirty="0"/>
              <a:t>the </a:t>
            </a:r>
            <a:r>
              <a:rPr lang="en-US" sz="2400" b="1" dirty="0"/>
              <a:t>Design/Proof of Concept circle</a:t>
            </a:r>
            <a:r>
              <a:rPr lang="en-US" sz="2400" dirty="0"/>
              <a:t> shape, then click the </a:t>
            </a:r>
            <a:r>
              <a:rPr lang="en-US" sz="2400" b="1" dirty="0"/>
              <a:t>Larger</a:t>
            </a:r>
            <a:r>
              <a:rPr lang="en-US" sz="2400" dirty="0"/>
              <a:t> button once to increase the shape’s size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Shape Size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200" dirty="0" smtClean="0"/>
              <a:t>Click </a:t>
            </a:r>
            <a:r>
              <a:rPr lang="en-US" sz="2200" dirty="0"/>
              <a:t>the </a:t>
            </a:r>
            <a:r>
              <a:rPr lang="en-US" sz="2200" b="1" dirty="0"/>
              <a:t>Roll-out circle</a:t>
            </a:r>
            <a:r>
              <a:rPr lang="en-US" sz="2200" dirty="0"/>
              <a:t> shape, then click the </a:t>
            </a:r>
            <a:r>
              <a:rPr lang="en-US" sz="2200" b="1" dirty="0"/>
              <a:t>Smaller</a:t>
            </a:r>
            <a:r>
              <a:rPr lang="en-US" sz="2200" dirty="0"/>
              <a:t> button in the Shapes group once to decrease the shape size. Then click away from the diagram to deselect it. Your diagram should look like </a:t>
            </a:r>
            <a:r>
              <a:rPr lang="en-US" sz="2200" dirty="0" smtClean="0"/>
              <a:t>the figure at right.</a:t>
            </a:r>
            <a:endParaRPr lang="en-US" sz="2200" dirty="0"/>
          </a:p>
          <a:p>
            <a:pPr marL="457200" indent="-457200">
              <a:buFont typeface="+mj-lt"/>
              <a:buAutoNum type="arabicPeriod" startAt="6"/>
            </a:pPr>
            <a:r>
              <a:rPr lang="en-US" sz="2200" b="1" dirty="0" smtClean="0"/>
              <a:t>SAVE</a:t>
            </a:r>
            <a:r>
              <a:rPr lang="en-US" sz="2200" dirty="0" smtClean="0"/>
              <a:t> </a:t>
            </a:r>
            <a:r>
              <a:rPr lang="en-US" sz="2200" dirty="0"/>
              <a:t>the presentation.</a:t>
            </a:r>
          </a:p>
          <a:p>
            <a:r>
              <a:rPr lang="en-US" sz="2200" b="1" dirty="0"/>
              <a:t>LEAVE</a:t>
            </a:r>
            <a:r>
              <a:rPr lang="en-US" sz="2200" dirty="0"/>
              <a:t> the presentation </a:t>
            </a:r>
            <a:r>
              <a:rPr lang="en-US" sz="2200" dirty="0" smtClean="0"/>
              <a:t/>
            </a:r>
            <a:br>
              <a:rPr lang="en-US" sz="2200" dirty="0" smtClean="0"/>
            </a:br>
            <a:r>
              <a:rPr lang="en-US" sz="2200" dirty="0" smtClean="0"/>
              <a:t>open </a:t>
            </a:r>
            <a:r>
              <a:rPr lang="en-US" sz="2200" dirty="0"/>
              <a:t>to use in the next </a:t>
            </a:r>
            <a:r>
              <a:rPr lang="en-US" sz="2200" dirty="0" smtClean="0"/>
              <a:t/>
            </a:r>
            <a:br>
              <a:rPr lang="en-US" sz="2200" dirty="0" smtClean="0"/>
            </a:br>
            <a:r>
              <a:rPr lang="en-US" sz="2200" dirty="0" smtClean="0"/>
              <a:t>exercise</a:t>
            </a:r>
            <a:r>
              <a:rPr lang="en-US" sz="2200" dirty="0"/>
              <a:t>.</a:t>
            </a:r>
          </a:p>
          <a:p>
            <a:r>
              <a:rPr lang="en-US" sz="2200" dirty="0" smtClean="0"/>
              <a:t>Take </a:t>
            </a:r>
            <a:r>
              <a:rPr lang="en-US" sz="2200" dirty="0"/>
              <a:t>care when enlarging </a:t>
            </a:r>
            <a:r>
              <a:rPr lang="en-US" sz="2200" dirty="0" smtClean="0"/>
              <a:t/>
            </a:r>
            <a:br>
              <a:rPr lang="en-US" sz="2200" dirty="0" smtClean="0"/>
            </a:br>
            <a:r>
              <a:rPr lang="en-US" sz="2200" dirty="0" smtClean="0"/>
              <a:t>or </a:t>
            </a:r>
            <a:r>
              <a:rPr lang="en-US" sz="2200" dirty="0"/>
              <a:t>reducing shapes. You </a:t>
            </a:r>
            <a:r>
              <a:rPr lang="en-US" sz="2200" dirty="0" smtClean="0"/>
              <a:t/>
            </a:r>
            <a:br>
              <a:rPr lang="en-US" sz="2200" dirty="0" smtClean="0"/>
            </a:br>
            <a:r>
              <a:rPr lang="en-US" sz="2200" dirty="0" smtClean="0"/>
              <a:t>risk </a:t>
            </a:r>
            <a:r>
              <a:rPr lang="en-US" sz="2200" dirty="0"/>
              <a:t>ending up with an </a:t>
            </a:r>
            <a:r>
              <a:rPr lang="en-US" sz="2200" dirty="0" smtClean="0"/>
              <a:t/>
            </a:r>
            <a:br>
              <a:rPr lang="en-US" sz="2200" dirty="0" smtClean="0"/>
            </a:br>
            <a:r>
              <a:rPr lang="en-US" sz="2200" dirty="0" smtClean="0"/>
              <a:t>inconsistent</a:t>
            </a:r>
            <a:r>
              <a:rPr lang="en-US" sz="2200" dirty="0"/>
              <a:t>-looking </a:t>
            </a:r>
            <a:r>
              <a:rPr lang="en-US" sz="2200" dirty="0" smtClean="0"/>
              <a:t/>
            </a:r>
            <a:br>
              <a:rPr lang="en-US" sz="2200" dirty="0" smtClean="0"/>
            </a:br>
            <a:r>
              <a:rPr lang="en-US" sz="2200" dirty="0" smtClean="0"/>
              <a:t>diagram.</a:t>
            </a:r>
            <a:endParaRPr lang="en-US" sz="2200" dirty="0"/>
          </a:p>
        </p:txBody>
      </p:sp>
      <p:pic>
        <p:nvPicPr>
          <p:cNvPr id="2" name="Picture 1" descr="07.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2924944"/>
            <a:ext cx="4392594" cy="312025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Text Formatting</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PowerPoint </a:t>
            </a:r>
            <a:r>
              <a:rPr lang="en-US" sz="2300" dirty="0"/>
              <a:t>automatically adjusts font sizes to fit in or around shapes. If you do not find the size or color of text in a diagram attractive or easy to read, you can use the Home tab’s formatting options to adjust font formats such as size, color, or style. You can also adjust alignment in shapes just as you would in any PowerPoint placeholder.</a:t>
            </a:r>
          </a:p>
          <a:p>
            <a:r>
              <a:rPr lang="en-US" sz="2300" dirty="0"/>
              <a:t>If you modify text formats with the diagram itself selected, all text within the diagram will display the new format. To apply a new text format to a single shape, select that shape first. Text placeholders in a diagram are selected the same way as other slide placeholders are. </a:t>
            </a:r>
            <a:endParaRPr lang="en-US" sz="2300" dirty="0" smtClean="0"/>
          </a:p>
          <a:p>
            <a:r>
              <a:rPr lang="en-US" sz="2300" dirty="0" smtClean="0"/>
              <a:t>In </a:t>
            </a:r>
            <a:r>
              <a:rPr lang="en-US" sz="2300" dirty="0"/>
              <a:t>this exercise, you will format the text in a SmartArt diagram</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Text Formatting</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Litware Final</a:t>
            </a:r>
            <a:r>
              <a:rPr lang="en-US" sz="2200" i="1" dirty="0"/>
              <a:t> </a:t>
            </a:r>
            <a:r>
              <a:rPr lang="en-US" sz="2200" dirty="0"/>
              <a:t>presentation that is still open from the previous exercise.</a:t>
            </a:r>
          </a:p>
          <a:p>
            <a:pPr marL="457200" indent="-457200">
              <a:buFont typeface="+mj-lt"/>
              <a:buAutoNum type="arabicPeriod"/>
            </a:pPr>
            <a:r>
              <a:rPr lang="en-US" sz="2200" dirty="0" smtClean="0"/>
              <a:t>On </a:t>
            </a:r>
            <a:r>
              <a:rPr lang="en-US" sz="2200" dirty="0"/>
              <a:t>slide 4, select the </a:t>
            </a:r>
            <a:r>
              <a:rPr lang="en-US" sz="2200" dirty="0" smtClean="0"/>
              <a:t/>
            </a:r>
            <a:br>
              <a:rPr lang="en-US" sz="2200" dirty="0" smtClean="0"/>
            </a:br>
            <a:r>
              <a:rPr lang="en-US" sz="2200" b="1" dirty="0" smtClean="0"/>
              <a:t>outer </a:t>
            </a:r>
            <a:r>
              <a:rPr lang="en-US" sz="2200" b="1" dirty="0"/>
              <a:t>frame of the </a:t>
            </a:r>
            <a:r>
              <a:rPr lang="en-US" sz="2200" b="1" dirty="0" smtClean="0"/>
              <a:t/>
            </a:r>
            <a:br>
              <a:rPr lang="en-US" sz="2200" b="1" dirty="0" smtClean="0"/>
            </a:br>
            <a:r>
              <a:rPr lang="en-US" sz="2200" b="1" dirty="0" smtClean="0"/>
              <a:t>diagram</a:t>
            </a:r>
            <a:r>
              <a:rPr lang="en-US" sz="2200" dirty="0" smtClean="0"/>
              <a:t> </a:t>
            </a:r>
            <a:r>
              <a:rPr lang="en-US" sz="2200" dirty="0"/>
              <a:t>(not a specific </a:t>
            </a:r>
            <a:r>
              <a:rPr lang="en-US" sz="2200" dirty="0" smtClean="0"/>
              <a:t/>
            </a:r>
            <a:br>
              <a:rPr lang="en-US" sz="2200" dirty="0" smtClean="0"/>
            </a:br>
            <a:r>
              <a:rPr lang="en-US" sz="2200" dirty="0" smtClean="0"/>
              <a:t>shape </a:t>
            </a:r>
            <a:r>
              <a:rPr lang="en-US" sz="2200" dirty="0"/>
              <a:t>within it).</a:t>
            </a:r>
          </a:p>
          <a:p>
            <a:pPr marL="457200" indent="-457200">
              <a:buFont typeface="+mj-lt"/>
              <a:buAutoNum type="arabicPeriod"/>
            </a:pPr>
            <a:r>
              <a:rPr lang="en-US" sz="2200" dirty="0" smtClean="0"/>
              <a:t>On </a:t>
            </a:r>
            <a:r>
              <a:rPr lang="en-US" sz="2200" dirty="0"/>
              <a:t>the Home tab, click </a:t>
            </a:r>
            <a:r>
              <a:rPr lang="en-US" sz="2200" dirty="0" smtClean="0"/>
              <a:t/>
            </a:r>
            <a:br>
              <a:rPr lang="en-US" sz="2200" dirty="0" smtClean="0"/>
            </a:br>
            <a:r>
              <a:rPr lang="en-US" sz="2200" dirty="0" smtClean="0"/>
              <a:t>the </a:t>
            </a:r>
            <a:r>
              <a:rPr lang="en-US" sz="2200" b="1" dirty="0"/>
              <a:t>Font Size</a:t>
            </a:r>
            <a:r>
              <a:rPr lang="en-US" sz="2200" dirty="0"/>
              <a:t> drop-down </a:t>
            </a:r>
            <a:r>
              <a:rPr lang="en-US" sz="2200" dirty="0" smtClean="0"/>
              <a:t/>
            </a:r>
            <a:br>
              <a:rPr lang="en-US" sz="2200" dirty="0" smtClean="0"/>
            </a:br>
            <a:r>
              <a:rPr lang="en-US" sz="2200" dirty="0" smtClean="0"/>
              <a:t>arrow</a:t>
            </a:r>
            <a:r>
              <a:rPr lang="en-US" sz="2200" dirty="0"/>
              <a:t>, then click </a:t>
            </a:r>
            <a:r>
              <a:rPr lang="en-US" sz="2200" b="1" dirty="0"/>
              <a:t>20</a:t>
            </a:r>
            <a:r>
              <a:rPr lang="en-US" sz="2200" dirty="0"/>
              <a:t>. </a:t>
            </a:r>
            <a:r>
              <a:rPr lang="en-US" sz="2200" dirty="0" smtClean="0"/>
              <a:t/>
            </a:r>
            <a:br>
              <a:rPr lang="en-US" sz="2200" dirty="0" smtClean="0"/>
            </a:br>
            <a:r>
              <a:rPr lang="en-US" sz="2200" dirty="0" smtClean="0"/>
              <a:t>PowerPoint </a:t>
            </a:r>
            <a:r>
              <a:rPr lang="en-US" sz="2200" dirty="0"/>
              <a:t>changes </a:t>
            </a:r>
            <a:r>
              <a:rPr lang="en-US" sz="2200" dirty="0" smtClean="0"/>
              <a:t/>
            </a:r>
            <a:br>
              <a:rPr lang="en-US" sz="2200" dirty="0" smtClean="0"/>
            </a:br>
            <a:r>
              <a:rPr lang="en-US" sz="2200" dirty="0" smtClean="0"/>
              <a:t>the </a:t>
            </a:r>
            <a:r>
              <a:rPr lang="en-US" sz="2200" dirty="0"/>
              <a:t>size of all text in </a:t>
            </a:r>
            <a:r>
              <a:rPr lang="en-US" sz="2200" dirty="0" smtClean="0"/>
              <a:t/>
            </a:r>
            <a:br>
              <a:rPr lang="en-US" sz="2200" dirty="0" smtClean="0"/>
            </a:br>
            <a:r>
              <a:rPr lang="en-US" sz="2200" dirty="0" smtClean="0"/>
              <a:t>the </a:t>
            </a:r>
            <a:r>
              <a:rPr lang="en-US" sz="2200" dirty="0"/>
              <a:t>diagram to 20 point, </a:t>
            </a:r>
            <a:r>
              <a:rPr lang="en-US" sz="2200" dirty="0" smtClean="0"/>
              <a:t>as </a:t>
            </a:r>
            <a:r>
              <a:rPr lang="en-US" sz="2200" dirty="0"/>
              <a:t>shown </a:t>
            </a:r>
            <a:r>
              <a:rPr lang="en-US" sz="2200" dirty="0" smtClean="0"/>
              <a:t>in the figure at right.</a:t>
            </a:r>
            <a:endParaRPr lang="en-US" sz="2200" dirty="0"/>
          </a:p>
        </p:txBody>
      </p:sp>
      <p:pic>
        <p:nvPicPr>
          <p:cNvPr id="2" name="Picture 1" descr="07.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2041024"/>
            <a:ext cx="4555440" cy="318570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Text Formatting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000" dirty="0" smtClean="0"/>
              <a:t>Click </a:t>
            </a:r>
            <a:r>
              <a:rPr lang="en-US" sz="2000" dirty="0"/>
              <a:t>the </a:t>
            </a:r>
            <a:r>
              <a:rPr lang="en-US" sz="2000" b="1" dirty="0"/>
              <a:t>Needs/Market analysis</a:t>
            </a:r>
            <a:r>
              <a:rPr lang="en-US" sz="2000" dirty="0"/>
              <a:t> text box and drag its border to reduce its </a:t>
            </a:r>
            <a:r>
              <a:rPr lang="en-US" sz="2000" dirty="0" smtClean="0"/>
              <a:t>width so </a:t>
            </a:r>
            <a:r>
              <a:rPr lang="en-US" sz="2000" dirty="0"/>
              <a:t>that the word </a:t>
            </a:r>
            <a:r>
              <a:rPr lang="en-US" sz="2000" i="1" dirty="0"/>
              <a:t>Market</a:t>
            </a:r>
            <a:r>
              <a:rPr lang="en-US" sz="2000" dirty="0"/>
              <a:t> moves completely to the second line.</a:t>
            </a:r>
          </a:p>
          <a:p>
            <a:pPr marL="457200" indent="-457200">
              <a:buFont typeface="+mj-lt"/>
              <a:buAutoNum type="arabicPeriod" startAt="3"/>
            </a:pPr>
            <a:r>
              <a:rPr lang="en-US" sz="2000" dirty="0" smtClean="0"/>
              <a:t>Click </a:t>
            </a:r>
            <a:r>
              <a:rPr lang="en-US" sz="2000" dirty="0"/>
              <a:t>the </a:t>
            </a:r>
            <a:r>
              <a:rPr lang="en-US" sz="2000" b="1" dirty="0"/>
              <a:t>Design/Proof of </a:t>
            </a:r>
            <a:r>
              <a:rPr lang="en-US" sz="2000" b="1" dirty="0" smtClean="0"/>
              <a:t>concept</a:t>
            </a:r>
            <a:r>
              <a:rPr lang="en-US" sz="2000" dirty="0" smtClean="0"/>
              <a:t> </a:t>
            </a:r>
            <a:r>
              <a:rPr lang="en-US" sz="2000" dirty="0"/>
              <a:t>text box and </a:t>
            </a:r>
            <a:r>
              <a:rPr lang="en-US" sz="2000" dirty="0" smtClean="0"/>
              <a:t>expand </a:t>
            </a:r>
            <a:r>
              <a:rPr lang="en-US" sz="2000" dirty="0"/>
              <a:t>its width so </a:t>
            </a:r>
            <a:r>
              <a:rPr lang="en-US" sz="2000" dirty="0" smtClean="0"/>
              <a:t>that the </a:t>
            </a:r>
            <a:r>
              <a:rPr lang="en-US" sz="2000" dirty="0"/>
              <a:t>word </a:t>
            </a:r>
            <a:r>
              <a:rPr lang="en-US" sz="2000" i="1" dirty="0"/>
              <a:t>Proof</a:t>
            </a:r>
            <a:r>
              <a:rPr lang="en-US" sz="2000" dirty="0"/>
              <a:t> displays </a:t>
            </a:r>
            <a:r>
              <a:rPr lang="en-US" sz="2000" dirty="0" smtClean="0"/>
              <a:t>completely </a:t>
            </a:r>
            <a:r>
              <a:rPr lang="en-US" sz="2000" dirty="0"/>
              <a:t>on the first line.</a:t>
            </a:r>
          </a:p>
          <a:p>
            <a:pPr marL="457200" indent="-457200">
              <a:buFont typeface="+mj-lt"/>
              <a:buAutoNum type="arabicPeriod" startAt="3"/>
            </a:pPr>
            <a:r>
              <a:rPr lang="en-US" sz="2000" dirty="0" smtClean="0"/>
              <a:t>Press </a:t>
            </a:r>
            <a:r>
              <a:rPr lang="en-US" sz="2000" dirty="0"/>
              <a:t>the </a:t>
            </a:r>
            <a:r>
              <a:rPr lang="en-US" sz="2000" b="1" dirty="0"/>
              <a:t>right arrow key</a:t>
            </a:r>
            <a:r>
              <a:rPr lang="en-US" sz="2000" dirty="0"/>
              <a:t> </a:t>
            </a:r>
            <a:r>
              <a:rPr lang="en-US" sz="2000" dirty="0" smtClean="0"/>
              <a:t>on </a:t>
            </a:r>
            <a:br>
              <a:rPr lang="en-US" sz="2000" dirty="0" smtClean="0"/>
            </a:br>
            <a:r>
              <a:rPr lang="en-US" sz="2000" dirty="0" smtClean="0"/>
              <a:t>the </a:t>
            </a:r>
            <a:r>
              <a:rPr lang="en-US" sz="2000" dirty="0"/>
              <a:t>keyboard three </a:t>
            </a:r>
            <a:r>
              <a:rPr lang="en-US" sz="2000" dirty="0" smtClean="0"/>
              <a:t>times </a:t>
            </a:r>
            <a:r>
              <a:rPr lang="en-US" sz="2000" dirty="0"/>
              <a:t>to </a:t>
            </a:r>
            <a:r>
              <a:rPr lang="en-US" sz="2000" dirty="0" smtClean="0"/>
              <a:t/>
            </a:r>
            <a:br>
              <a:rPr lang="en-US" sz="2000" dirty="0" smtClean="0"/>
            </a:br>
            <a:r>
              <a:rPr lang="en-US" sz="2000" dirty="0" smtClean="0"/>
              <a:t>move </a:t>
            </a:r>
            <a:r>
              <a:rPr lang="en-US" sz="2000" dirty="0"/>
              <a:t>the text box </a:t>
            </a:r>
            <a:r>
              <a:rPr lang="en-US" sz="2000" dirty="0" smtClean="0"/>
              <a:t>slightly </a:t>
            </a:r>
            <a:r>
              <a:rPr lang="en-US" sz="2000" dirty="0"/>
              <a:t>to </a:t>
            </a:r>
            <a:r>
              <a:rPr lang="en-US" sz="2000" dirty="0" smtClean="0"/>
              <a:t/>
            </a:r>
            <a:br>
              <a:rPr lang="en-US" sz="2000" dirty="0" smtClean="0"/>
            </a:br>
            <a:r>
              <a:rPr lang="en-US" sz="2000" dirty="0" smtClean="0"/>
              <a:t>the </a:t>
            </a:r>
            <a:r>
              <a:rPr lang="en-US" sz="2000" dirty="0"/>
              <a:t>right so its text does not </a:t>
            </a:r>
            <a:r>
              <a:rPr lang="en-US" sz="2000" dirty="0" smtClean="0"/>
              <a:t/>
            </a:r>
            <a:br>
              <a:rPr lang="en-US" sz="2000" dirty="0" smtClean="0"/>
            </a:br>
            <a:r>
              <a:rPr lang="en-US" sz="2000" dirty="0" smtClean="0"/>
              <a:t>overlap </a:t>
            </a:r>
            <a:r>
              <a:rPr lang="en-US" sz="2000" dirty="0"/>
              <a:t>the circle shape.</a:t>
            </a:r>
          </a:p>
          <a:p>
            <a:pPr marL="457200" indent="-457200">
              <a:buFont typeface="+mj-lt"/>
              <a:buAutoNum type="arabicPeriod" startAt="3"/>
            </a:pPr>
            <a:r>
              <a:rPr lang="en-US" sz="2000" dirty="0" smtClean="0"/>
              <a:t>Widen </a:t>
            </a:r>
            <a:r>
              <a:rPr lang="en-US" sz="2000" dirty="0"/>
              <a:t>the </a:t>
            </a:r>
            <a:r>
              <a:rPr lang="en-US" sz="2000" i="1" dirty="0"/>
              <a:t>Development</a:t>
            </a:r>
            <a:r>
              <a:rPr lang="en-US" sz="2000" dirty="0"/>
              <a:t> text </a:t>
            </a:r>
            <a:r>
              <a:rPr lang="en-US" sz="2000" dirty="0" smtClean="0"/>
              <a:t/>
            </a:r>
            <a:br>
              <a:rPr lang="en-US" sz="2000" dirty="0" smtClean="0"/>
            </a:br>
            <a:r>
              <a:rPr lang="en-US" sz="2000" dirty="0" smtClean="0"/>
              <a:t>box </a:t>
            </a:r>
            <a:r>
              <a:rPr lang="en-US" sz="2000" dirty="0"/>
              <a:t>so the word fits on a </a:t>
            </a:r>
            <a:r>
              <a:rPr lang="en-US" sz="2000" dirty="0" smtClean="0"/>
              <a:t/>
            </a:r>
            <a:br>
              <a:rPr lang="en-US" sz="2000" dirty="0" smtClean="0"/>
            </a:br>
            <a:r>
              <a:rPr lang="en-US" sz="2000" dirty="0" smtClean="0"/>
              <a:t>single </a:t>
            </a:r>
            <a:r>
              <a:rPr lang="en-US" sz="2000" dirty="0"/>
              <a:t>line, and move the text </a:t>
            </a:r>
            <a:r>
              <a:rPr lang="en-US" sz="2000" dirty="0" smtClean="0"/>
              <a:t/>
            </a:r>
            <a:br>
              <a:rPr lang="en-US" sz="2000" dirty="0" smtClean="0"/>
            </a:br>
            <a:r>
              <a:rPr lang="en-US" sz="2000" dirty="0" smtClean="0"/>
              <a:t>box </a:t>
            </a:r>
            <a:r>
              <a:rPr lang="en-US" sz="2000" dirty="0"/>
              <a:t>to the right slightly, as </a:t>
            </a:r>
            <a:r>
              <a:rPr lang="en-US" sz="2000" dirty="0" smtClean="0"/>
              <a:t/>
            </a:r>
            <a:br>
              <a:rPr lang="en-US" sz="2000" dirty="0" smtClean="0"/>
            </a:br>
            <a:r>
              <a:rPr lang="en-US" sz="2000" dirty="0" smtClean="0"/>
              <a:t>you </a:t>
            </a:r>
            <a:r>
              <a:rPr lang="en-US" sz="2000" dirty="0"/>
              <a:t>did in steps 4 and 5. Your completed diagram should look similar to </a:t>
            </a:r>
            <a:r>
              <a:rPr lang="en-US" sz="2000" dirty="0" smtClean="0"/>
              <a:t>the figure above.</a:t>
            </a:r>
            <a:endParaRPr lang="en-US" sz="2400" dirty="0"/>
          </a:p>
        </p:txBody>
      </p:sp>
      <p:pic>
        <p:nvPicPr>
          <p:cNvPr id="2" name="Picture 1" descr="07.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088" y="2965585"/>
            <a:ext cx="3891060" cy="277481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Text Formatting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200" dirty="0" smtClean="0"/>
              <a:t>Go </a:t>
            </a:r>
            <a:r>
              <a:rPr lang="en-US" sz="2200" dirty="0"/>
              <a:t>to slide 3 and click the </a:t>
            </a:r>
            <a:r>
              <a:rPr lang="en-US" sz="2200" b="1" dirty="0"/>
              <a:t>diagram </a:t>
            </a:r>
            <a:r>
              <a:rPr lang="en-US" sz="2200" dirty="0"/>
              <a:t>to select it.</a:t>
            </a:r>
          </a:p>
          <a:p>
            <a:pPr marL="457200" indent="-457200">
              <a:buFont typeface="+mj-lt"/>
              <a:buAutoNum type="arabicPeriod" startAt="7"/>
            </a:pPr>
            <a:r>
              <a:rPr lang="en-US" sz="2200" dirty="0" smtClean="0"/>
              <a:t>Click </a:t>
            </a:r>
            <a:r>
              <a:rPr lang="en-US" sz="2200" dirty="0"/>
              <a:t>the </a:t>
            </a:r>
            <a:r>
              <a:rPr lang="en-US" sz="2200" b="1" dirty="0"/>
              <a:t>outside edge of the Ted Hicks shape</a:t>
            </a:r>
            <a:r>
              <a:rPr lang="en-US" sz="2200" dirty="0"/>
              <a:t>.</a:t>
            </a:r>
          </a:p>
          <a:p>
            <a:pPr marL="457200" indent="-457200">
              <a:buFont typeface="+mj-lt"/>
              <a:buAutoNum type="arabicPeriod" startAt="7"/>
            </a:pPr>
            <a:r>
              <a:rPr lang="en-US" sz="2200" dirty="0" smtClean="0"/>
              <a:t>Click </a:t>
            </a:r>
            <a:r>
              <a:rPr lang="en-US" sz="2200" dirty="0"/>
              <a:t>the </a:t>
            </a:r>
            <a:r>
              <a:rPr lang="en-US" sz="2200" b="1" dirty="0"/>
              <a:t>Font Color</a:t>
            </a:r>
            <a:r>
              <a:rPr lang="en-US" sz="2200" dirty="0"/>
              <a:t> drop-down arrow on the Home tab, then click </a:t>
            </a:r>
            <a:r>
              <a:rPr lang="en-US" sz="2200" b="1" dirty="0"/>
              <a:t>Black, Text 1</a:t>
            </a:r>
            <a:r>
              <a:rPr lang="en-US" sz="2200" dirty="0"/>
              <a:t>. The text in that shape is now easier to read against the light green fill.</a:t>
            </a:r>
          </a:p>
          <a:p>
            <a:pPr marL="457200" indent="-457200">
              <a:buFont typeface="+mj-lt"/>
              <a:buAutoNum type="arabicPeriod" startAt="7"/>
            </a:pPr>
            <a:r>
              <a:rPr lang="en-US" sz="2200" b="1" dirty="0" smtClean="0"/>
              <a:t> </a:t>
            </a:r>
            <a:r>
              <a:rPr lang="en-US" sz="2200" dirty="0" smtClean="0"/>
              <a:t>Click </a:t>
            </a:r>
            <a:r>
              <a:rPr lang="en-US" sz="2200" dirty="0"/>
              <a:t>the </a:t>
            </a:r>
            <a:r>
              <a:rPr lang="en-US" sz="2200" b="1" dirty="0"/>
              <a:t>Bold</a:t>
            </a:r>
            <a:r>
              <a:rPr lang="en-US" sz="2200" dirty="0"/>
              <a:t> button on the </a:t>
            </a:r>
            <a:r>
              <a:rPr lang="en-US" sz="2200" dirty="0" smtClean="0"/>
              <a:t/>
            </a:r>
            <a:br>
              <a:rPr lang="en-US" sz="2200" dirty="0" smtClean="0"/>
            </a:br>
            <a:r>
              <a:rPr lang="en-US" sz="2200" dirty="0" smtClean="0"/>
              <a:t>Home </a:t>
            </a:r>
            <a:r>
              <a:rPr lang="en-US" sz="2200" dirty="0"/>
              <a:t>tab. All text in the </a:t>
            </a:r>
            <a:r>
              <a:rPr lang="en-US" sz="2200" dirty="0" smtClean="0"/>
              <a:t/>
            </a:r>
            <a:br>
              <a:rPr lang="en-US" sz="2200" dirty="0" smtClean="0"/>
            </a:br>
            <a:r>
              <a:rPr lang="en-US" sz="2200" dirty="0" smtClean="0"/>
              <a:t>shape </a:t>
            </a:r>
            <a:r>
              <a:rPr lang="en-US" sz="2200" dirty="0"/>
              <a:t>is bolded. Your </a:t>
            </a:r>
            <a:r>
              <a:rPr lang="en-US" sz="2200" dirty="0" smtClean="0"/>
              <a:t/>
            </a:r>
            <a:br>
              <a:rPr lang="en-US" sz="2200" dirty="0" smtClean="0"/>
            </a:br>
            <a:r>
              <a:rPr lang="en-US" sz="2200" dirty="0" smtClean="0"/>
              <a:t>diagram </a:t>
            </a:r>
            <a:r>
              <a:rPr lang="en-US" sz="2200" dirty="0"/>
              <a:t>should look like </a:t>
            </a:r>
            <a:r>
              <a:rPr lang="en-US" sz="2200" dirty="0" smtClean="0"/>
              <a:t/>
            </a:r>
            <a:br>
              <a:rPr lang="en-US" sz="2200" dirty="0" smtClean="0"/>
            </a:br>
            <a:r>
              <a:rPr lang="en-US" sz="2200" dirty="0" smtClean="0"/>
              <a:t>the figure at right.</a:t>
            </a:r>
            <a:endParaRPr lang="en-US" sz="2200" dirty="0"/>
          </a:p>
          <a:p>
            <a:pPr marL="457200" indent="-457200">
              <a:buFont typeface="+mj-lt"/>
              <a:buAutoNum type="arabicPeriod" startAt="7"/>
            </a:pPr>
            <a:r>
              <a:rPr lang="en-US" sz="2200" b="1" dirty="0" smtClean="0"/>
              <a:t> SAVE</a:t>
            </a:r>
            <a:r>
              <a:rPr lang="en-US" sz="2200" dirty="0" smtClean="0"/>
              <a:t> </a:t>
            </a:r>
            <a:r>
              <a:rPr lang="en-US" sz="2200" dirty="0"/>
              <a:t>the presentation.</a:t>
            </a:r>
          </a:p>
          <a:p>
            <a:r>
              <a:rPr lang="en-US" sz="2200" b="1" dirty="0"/>
              <a:t>LEAVE</a:t>
            </a:r>
            <a:r>
              <a:rPr lang="en-US" sz="2200" dirty="0"/>
              <a:t> the presentation </a:t>
            </a:r>
            <a:r>
              <a:rPr lang="en-US" sz="2200" dirty="0" smtClean="0"/>
              <a:t/>
            </a:r>
            <a:br>
              <a:rPr lang="en-US" sz="2200" dirty="0" smtClean="0"/>
            </a:br>
            <a:r>
              <a:rPr lang="en-US" sz="2200" dirty="0" smtClean="0"/>
              <a:t>open </a:t>
            </a:r>
            <a:r>
              <a:rPr lang="en-US" sz="2200" dirty="0"/>
              <a:t>to use in the next exercise.</a:t>
            </a:r>
          </a:p>
          <a:p>
            <a:endParaRPr lang="en-US" sz="2200" dirty="0"/>
          </a:p>
        </p:txBody>
      </p:sp>
      <p:pic>
        <p:nvPicPr>
          <p:cNvPr id="2" name="Picture 1" descr="07.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8696" y="3212977"/>
            <a:ext cx="3792344" cy="281300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Converting SmartArt to Other Formats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change a SmartArt diagram to another content type in PowerPoint without losing your work. </a:t>
            </a:r>
            <a:endParaRPr lang="en-US" sz="2400" dirty="0" smtClean="0"/>
          </a:p>
          <a:p>
            <a:r>
              <a:rPr lang="en-US" sz="2400" dirty="0" smtClean="0"/>
              <a:t>If </a:t>
            </a:r>
            <a:r>
              <a:rPr lang="en-US" sz="2400" dirty="0"/>
              <a:t>you want to preserve the text you've typed in the diagram, convert it to text. </a:t>
            </a:r>
            <a:endParaRPr lang="en-US" sz="2400" dirty="0" smtClean="0"/>
          </a:p>
          <a:p>
            <a:r>
              <a:rPr lang="en-US" sz="2400" dirty="0" smtClean="0"/>
              <a:t>If </a:t>
            </a:r>
            <a:r>
              <a:rPr lang="en-US" sz="2400" dirty="0"/>
              <a:t>you want to preserve the look of the SmartArt, but you don’t care if it’s still editable as a diagram, convert it to shapes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Converting SmartArt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convert SmartArt to text, the text in the SmartArt object changes to a bulleted list. </a:t>
            </a:r>
            <a:endParaRPr lang="en-US" sz="2400" dirty="0" smtClean="0"/>
          </a:p>
          <a:p>
            <a:r>
              <a:rPr lang="en-US" sz="2400" dirty="0" smtClean="0"/>
              <a:t>Top</a:t>
            </a:r>
            <a:r>
              <a:rPr lang="en-US" sz="2400" dirty="0"/>
              <a:t>-level shape text becomes top-level bullet points, and subordinate shapes become subordinate bullets. </a:t>
            </a:r>
            <a:endParaRPr lang="en-US" sz="2400" dirty="0" smtClean="0"/>
          </a:p>
          <a:p>
            <a:r>
              <a:rPr lang="en-US" sz="2400" dirty="0" smtClean="0"/>
              <a:t>When </a:t>
            </a:r>
            <a:r>
              <a:rPr lang="en-US" sz="2400" dirty="0"/>
              <a:t>you convert SmartArt to shapes, the diagram changes to a set of drawn shapes and lines, like the ones you might draw yourself using the Shapes button on the Insert tab. </a:t>
            </a:r>
            <a:endParaRPr lang="en-US" sz="2400" dirty="0" smtClean="0"/>
          </a:p>
          <a:p>
            <a:r>
              <a:rPr lang="en-US" sz="2400" dirty="0" smtClean="0"/>
              <a:t>In </a:t>
            </a:r>
            <a:r>
              <a:rPr lang="en-US" sz="2400" dirty="0"/>
              <a:t>this exercise, you will convert SmartArt diagrams to text and graphics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Convert SmartArt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Litware Final</a:t>
            </a:r>
            <a:r>
              <a:rPr lang="en-US" sz="2400" i="1" dirty="0"/>
              <a:t> </a:t>
            </a:r>
            <a:r>
              <a:rPr lang="en-US" sz="2400" dirty="0"/>
              <a:t>presentation that is still open from the previous exercise.</a:t>
            </a:r>
          </a:p>
          <a:p>
            <a:pPr marL="457200" indent="-457200">
              <a:buFont typeface="+mj-lt"/>
              <a:buAutoNum type="arabicPeriod"/>
            </a:pPr>
            <a:r>
              <a:rPr lang="en-US" sz="2400" dirty="0" smtClean="0"/>
              <a:t>Go </a:t>
            </a:r>
            <a:r>
              <a:rPr lang="en-US" sz="2400" dirty="0"/>
              <a:t>to slide 4 and select the </a:t>
            </a:r>
            <a:r>
              <a:rPr lang="en-US" sz="2400" b="1" dirty="0"/>
              <a:t>SmartArt </a:t>
            </a:r>
            <a:r>
              <a:rPr lang="en-US" sz="2400" dirty="0"/>
              <a:t>object.</a:t>
            </a:r>
          </a:p>
          <a:p>
            <a:pPr marL="457200" indent="-457200">
              <a:buFont typeface="+mj-lt"/>
              <a:buAutoNum type="arabicPeriod"/>
            </a:pPr>
            <a:r>
              <a:rPr lang="en-US" sz="2400" dirty="0" smtClean="0"/>
              <a:t>On </a:t>
            </a:r>
            <a:r>
              <a:rPr lang="en-US" sz="2400" dirty="0"/>
              <a:t>the SmartArt Tools Design tab, click the </a:t>
            </a:r>
            <a:r>
              <a:rPr lang="en-US" sz="2400" b="1" dirty="0"/>
              <a:t>Convert </a:t>
            </a:r>
            <a:r>
              <a:rPr lang="en-US" sz="2400" dirty="0"/>
              <a:t>button, then click </a:t>
            </a:r>
            <a:r>
              <a:rPr lang="en-US" sz="2400" b="1" dirty="0"/>
              <a:t>Convert to Text</a:t>
            </a:r>
            <a:r>
              <a:rPr lang="en-US" sz="2400" dirty="0"/>
              <a:t> from the menu that appears. The </a:t>
            </a:r>
            <a:r>
              <a:rPr lang="en-US" sz="2400" b="1" dirty="0"/>
              <a:t>SmartArt</a:t>
            </a:r>
            <a:r>
              <a:rPr lang="en-US" sz="2400" dirty="0"/>
              <a:t> is converted to a plain bulleted list.</a:t>
            </a:r>
          </a:p>
          <a:p>
            <a:pPr marL="457200" indent="-457200">
              <a:buFont typeface="+mj-lt"/>
              <a:buAutoNum type="arabicPeriod"/>
            </a:pPr>
            <a:r>
              <a:rPr lang="en-US" sz="2400" dirty="0" smtClean="0"/>
              <a:t>Go </a:t>
            </a:r>
            <a:r>
              <a:rPr lang="en-US" sz="2400" dirty="0"/>
              <a:t>to slide 3 and select the </a:t>
            </a:r>
            <a:r>
              <a:rPr lang="en-US" sz="2400" b="1" dirty="0"/>
              <a:t>SmartArt</a:t>
            </a:r>
            <a:r>
              <a:rPr lang="en-US" sz="2400" dirty="0"/>
              <a:t> object.</a:t>
            </a:r>
          </a:p>
          <a:p>
            <a:pPr marL="457200" indent="-457200">
              <a:buFont typeface="+mj-lt"/>
              <a:buAutoNum type="arabicPeriod"/>
            </a:pPr>
            <a:r>
              <a:rPr lang="en-US" sz="2400" dirty="0" smtClean="0"/>
              <a:t>On </a:t>
            </a:r>
            <a:r>
              <a:rPr lang="en-US" sz="2400" dirty="0"/>
              <a:t>the SmartArt Tools Design tab, click the </a:t>
            </a:r>
            <a:r>
              <a:rPr lang="en-US" sz="2400" b="1" dirty="0"/>
              <a:t>Convert</a:t>
            </a:r>
            <a:r>
              <a:rPr lang="en-US" sz="2400" dirty="0"/>
              <a:t> button, then click </a:t>
            </a:r>
            <a:r>
              <a:rPr lang="en-US" sz="2400" b="1" dirty="0"/>
              <a:t>Convert to Shapes</a:t>
            </a:r>
            <a:r>
              <a:rPr lang="en-US" sz="2400" dirty="0"/>
              <a:t>. The diagram changes to a set of shapes.</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an </a:t>
            </a:r>
            <a:r>
              <a:rPr lang="en-US" b="1" dirty="0" smtClean="0"/>
              <a:t/>
            </a:r>
            <a:br>
              <a:rPr lang="en-US" b="1" dirty="0" smtClean="0"/>
            </a:br>
            <a:r>
              <a:rPr lang="en-US" b="1" dirty="0" smtClean="0"/>
              <a:t>Organization </a:t>
            </a:r>
            <a:r>
              <a:rPr lang="en-US" b="1" dirty="0"/>
              <a:t>Chart SmartArt Graphic</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make sure that your computer is on. Log on, if necessary.</a:t>
            </a:r>
          </a:p>
          <a:p>
            <a:pPr marL="457200" indent="-457200">
              <a:buFont typeface="+mj-lt"/>
              <a:buAutoNum type="arabicPeriod"/>
            </a:pPr>
            <a:r>
              <a:rPr lang="en-US" sz="2400" b="1" dirty="0" smtClean="0"/>
              <a:t>START</a:t>
            </a:r>
            <a:r>
              <a:rPr lang="en-US" sz="2400" dirty="0" smtClean="0"/>
              <a:t> </a:t>
            </a:r>
            <a:r>
              <a:rPr lang="en-US" sz="2400" dirty="0"/>
              <a:t>PowerPoint, if the program is not already running.</a:t>
            </a:r>
          </a:p>
          <a:p>
            <a:pPr marL="457200" indent="-457200">
              <a:buFont typeface="+mj-lt"/>
              <a:buAutoNum type="arabicPeriod"/>
            </a:pPr>
            <a:r>
              <a:rPr lang="en-US" sz="2400" dirty="0" smtClean="0"/>
              <a:t>Locate </a:t>
            </a:r>
            <a:r>
              <a:rPr lang="en-US" sz="2400" dirty="0"/>
              <a:t>and open the </a:t>
            </a:r>
            <a:r>
              <a:rPr lang="en-US" sz="2400" b="1" i="1" dirty="0"/>
              <a:t>Litware</a:t>
            </a:r>
            <a:r>
              <a:rPr lang="en-US" sz="2400" dirty="0"/>
              <a:t> presentation and save it as </a:t>
            </a:r>
            <a:r>
              <a:rPr lang="en-US" sz="2400" b="1" i="1" dirty="0"/>
              <a:t>Litware Final</a:t>
            </a:r>
            <a:r>
              <a:rPr lang="en-US" sz="2400" i="1" dirty="0"/>
              <a:t>.</a:t>
            </a:r>
            <a:endParaRPr lang="en-US" sz="2400" dirty="0"/>
          </a:p>
          <a:p>
            <a:pPr marL="457200" indent="-457200">
              <a:buFont typeface="+mj-lt"/>
              <a:buAutoNum type="arabicPeriod"/>
            </a:pPr>
            <a:r>
              <a:rPr lang="en-US" sz="2400" dirty="0" smtClean="0"/>
              <a:t>Go </a:t>
            </a:r>
            <a:r>
              <a:rPr lang="en-US" sz="2400" dirty="0"/>
              <a:t>to slide 3, and click the </a:t>
            </a:r>
            <a:r>
              <a:rPr lang="en-US" sz="2400" b="1" dirty="0"/>
              <a:t>Insert SmartArt Graphic</a:t>
            </a:r>
            <a:r>
              <a:rPr lang="en-US" sz="2400" dirty="0"/>
              <a:t> icon in the center of the content placeholder. The Choose a SmartArt Graphic dialog box opens.</a:t>
            </a:r>
          </a:p>
          <a:p>
            <a:pPr marL="457200" indent="-457200">
              <a:buFont typeface="+mj-lt"/>
              <a:buAutoNum type="arabicPeriod"/>
            </a:pPr>
            <a:r>
              <a:rPr lang="en-US" sz="2400" dirty="0" smtClean="0"/>
              <a:t>Click </a:t>
            </a:r>
            <a:r>
              <a:rPr lang="en-US" sz="2400" b="1" dirty="0"/>
              <a:t>Hierarchy</a:t>
            </a:r>
            <a:r>
              <a:rPr lang="en-US" sz="2400" dirty="0"/>
              <a:t> in the type list in the left side of the dialog box. The layouts for the Hierarchy type are displayed</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SmartArt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b="1" dirty="0"/>
              <a:t>inside the diagram</a:t>
            </a:r>
            <a:r>
              <a:rPr lang="en-US" sz="2400" dirty="0"/>
              <a:t> to confirm that the SmartArt tabs on the Ribbon do not appear.</a:t>
            </a:r>
          </a:p>
          <a:p>
            <a:pPr marL="457200" indent="-457200">
              <a:buFont typeface="+mj-lt"/>
              <a:buAutoNum type="arabicPeriod" startAt="5"/>
            </a:pPr>
            <a:r>
              <a:rPr lang="en-US" sz="2400" dirty="0" smtClean="0"/>
              <a:t>Click </a:t>
            </a:r>
            <a:r>
              <a:rPr lang="en-US" sz="2400" b="1" dirty="0"/>
              <a:t>one of the diagram's shapes</a:t>
            </a:r>
            <a:r>
              <a:rPr lang="en-US" sz="2400" dirty="0"/>
              <a:t>. Notice that the Drawing Tools Format tab becomes available, indicating it is a drawn shape object.</a:t>
            </a:r>
          </a:p>
          <a:p>
            <a:pPr marL="457200" indent="-457200">
              <a:buFont typeface="+mj-lt"/>
              <a:buAutoNum type="arabicPeriod" startAt="5"/>
            </a:pPr>
            <a:r>
              <a:rPr lang="en-US" sz="2400" b="1" dirty="0" smtClean="0"/>
              <a:t>SAVE</a:t>
            </a:r>
            <a:r>
              <a:rPr lang="en-US" sz="2400" dirty="0" smtClean="0"/>
              <a:t> </a:t>
            </a:r>
            <a:r>
              <a:rPr lang="en-US" sz="2400" dirty="0"/>
              <a:t>the presentation and </a:t>
            </a:r>
            <a:r>
              <a:rPr lang="en-US" sz="2400" b="1" dirty="0"/>
              <a:t>CLOSE</a:t>
            </a:r>
            <a:r>
              <a:rPr lang="en-US" sz="2400" dirty="0"/>
              <a:t> it.</a:t>
            </a:r>
          </a:p>
          <a:p>
            <a:r>
              <a:rPr lang="en-US" sz="2400" b="1" dirty="0"/>
              <a:t>EXIT </a:t>
            </a:r>
            <a:r>
              <a:rPr lang="en-US" sz="2400" dirty="0"/>
              <a:t>PowerPoint.</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07.skills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628800"/>
            <a:ext cx="8045648" cy="4267482"/>
          </a:xfrm>
          <a:prstGeom prst="rect">
            <a:avLst/>
          </a:prstGeom>
        </p:spPr>
      </p:pic>
    </p:spTree>
    <p:extLst>
      <p:ext uri="{BB962C8B-B14F-4D97-AF65-F5344CB8AC3E}">
        <p14:creationId xmlns:p14="http://schemas.microsoft.com/office/powerpoint/2010/main" val="3175289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a:t>
            </a:r>
            <a:br>
              <a:rPr lang="en-US" b="1" dirty="0"/>
            </a:br>
            <a:r>
              <a:rPr lang="en-US" b="1" dirty="0"/>
              <a:t>Organization Chart SmartArt Graphic</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dirty="0"/>
              <a:t>the first layout in the first row, the </a:t>
            </a:r>
            <a:r>
              <a:rPr lang="en-US" sz="2400" b="1" dirty="0"/>
              <a:t>Organization Chart</a:t>
            </a:r>
            <a:r>
              <a:rPr lang="en-US" sz="2400" dirty="0"/>
              <a:t>. Read the description of the </a:t>
            </a:r>
            <a:r>
              <a:rPr lang="en-US" sz="2400" b="1" dirty="0"/>
              <a:t>Organization Chart</a:t>
            </a:r>
            <a:r>
              <a:rPr lang="en-US" sz="2400" dirty="0"/>
              <a:t> layout in the right pane of the dialog box. See </a:t>
            </a:r>
            <a:r>
              <a:rPr lang="en-US" sz="2400" dirty="0" smtClean="0"/>
              <a:t>the figure below.</a:t>
            </a:r>
            <a:endParaRPr lang="en-US" sz="2400" dirty="0"/>
          </a:p>
        </p:txBody>
      </p:sp>
      <p:pic>
        <p:nvPicPr>
          <p:cNvPr id="2" name="Picture 1" descr="07.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2780928"/>
            <a:ext cx="7183120" cy="377073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a:t>
            </a:r>
            <a:br>
              <a:rPr lang="en-US" b="1" dirty="0"/>
            </a:br>
            <a:r>
              <a:rPr lang="en-US" b="1" dirty="0"/>
              <a:t>Organization Chart SmartArt Graphic</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a:t>OK</a:t>
            </a:r>
            <a:r>
              <a:rPr lang="en-US" sz="2400" dirty="0"/>
              <a:t> to insert </a:t>
            </a:r>
            <a:r>
              <a:rPr lang="en-US" sz="2400" dirty="0" smtClean="0"/>
              <a:t/>
            </a:r>
            <a:br>
              <a:rPr lang="en-US" sz="2400" dirty="0" smtClean="0"/>
            </a:br>
            <a:r>
              <a:rPr lang="en-US" sz="2400" dirty="0" smtClean="0"/>
              <a:t>the </a:t>
            </a:r>
            <a:r>
              <a:rPr lang="en-US" sz="2400" dirty="0"/>
              <a:t>diagram. The </a:t>
            </a:r>
            <a:r>
              <a:rPr lang="en-US" sz="2400" dirty="0" smtClean="0"/>
              <a:t/>
            </a:r>
            <a:br>
              <a:rPr lang="en-US" sz="2400" dirty="0" smtClean="0"/>
            </a:br>
            <a:r>
              <a:rPr lang="en-US" sz="2400" dirty="0" smtClean="0"/>
              <a:t>diagram </a:t>
            </a:r>
            <a:r>
              <a:rPr lang="en-US" sz="2400" dirty="0"/>
              <a:t>appears </a:t>
            </a:r>
            <a:r>
              <a:rPr lang="en-US" sz="2400" dirty="0" smtClean="0"/>
              <a:t/>
            </a:r>
            <a:br>
              <a:rPr lang="en-US" sz="2400" dirty="0" smtClean="0"/>
            </a:br>
            <a:r>
              <a:rPr lang="en-US" sz="2400" dirty="0" smtClean="0"/>
              <a:t>on </a:t>
            </a:r>
            <a:r>
              <a:rPr lang="en-US" sz="2400" dirty="0"/>
              <a:t>the slide, as </a:t>
            </a:r>
            <a:r>
              <a:rPr lang="en-US" sz="2400" dirty="0" smtClean="0"/>
              <a:t/>
            </a:r>
            <a:br>
              <a:rPr lang="en-US" sz="2400" dirty="0" smtClean="0"/>
            </a:br>
            <a:r>
              <a:rPr lang="en-US" sz="2400" dirty="0" smtClean="0"/>
              <a:t>shown at right.</a:t>
            </a:r>
            <a:endParaRPr lang="en-US" sz="2400" dirty="0"/>
          </a:p>
          <a:p>
            <a:pPr marL="457200" indent="-457200">
              <a:buFont typeface="+mj-lt"/>
              <a:buAutoNum type="arabicPeriod" startAt="6"/>
            </a:pPr>
            <a:r>
              <a:rPr lang="en-US" sz="2400" b="1" dirty="0" smtClean="0"/>
              <a:t>SAVE</a:t>
            </a:r>
            <a:r>
              <a:rPr lang="en-US" sz="2400" dirty="0" smtClean="0"/>
              <a:t> </a:t>
            </a:r>
            <a:r>
              <a:rPr lang="en-US" sz="2400" dirty="0"/>
              <a:t>the </a:t>
            </a:r>
            <a:r>
              <a:rPr lang="en-US" sz="2400" dirty="0" smtClean="0"/>
              <a:t/>
            </a:r>
            <a:br>
              <a:rPr lang="en-US" sz="2400" dirty="0" smtClean="0"/>
            </a:br>
            <a:r>
              <a:rPr lang="en-US" sz="2400" dirty="0" smtClean="0"/>
              <a:t>presentation</a:t>
            </a:r>
            <a:r>
              <a:rPr lang="en-US" sz="2400" dirty="0"/>
              <a:t>.</a:t>
            </a:r>
          </a:p>
          <a:p>
            <a:r>
              <a:rPr lang="en-US" sz="2400" b="1" dirty="0"/>
              <a:t>LEAVE</a:t>
            </a:r>
            <a:r>
              <a:rPr lang="en-US" sz="2400" dirty="0"/>
              <a:t> the </a:t>
            </a:r>
            <a:r>
              <a:rPr lang="en-US" sz="2400" dirty="0" smtClean="0"/>
              <a:t/>
            </a:r>
            <a:br>
              <a:rPr lang="en-US" sz="2400" dirty="0" smtClean="0"/>
            </a:br>
            <a:r>
              <a:rPr lang="en-US" sz="2400" dirty="0" smtClean="0"/>
              <a:t>presentation </a:t>
            </a:r>
            <a:br>
              <a:rPr lang="en-US" sz="2400" dirty="0" smtClean="0"/>
            </a:br>
            <a:r>
              <a:rPr lang="en-US" sz="2400" dirty="0" smtClean="0"/>
              <a:t>open </a:t>
            </a:r>
            <a:r>
              <a:rPr lang="en-US" sz="2400" dirty="0"/>
              <a:t>to use in </a:t>
            </a:r>
            <a:r>
              <a:rPr lang="en-US" sz="2400" dirty="0" smtClean="0"/>
              <a:t/>
            </a:r>
            <a:br>
              <a:rPr lang="en-US" sz="2400" dirty="0" smtClean="0"/>
            </a:br>
            <a:r>
              <a:rPr lang="en-US" sz="2400" dirty="0" smtClean="0"/>
              <a:t>the </a:t>
            </a:r>
            <a:r>
              <a:rPr lang="en-US" sz="2400" dirty="0"/>
              <a:t>next exercise</a:t>
            </a:r>
            <a:r>
              <a:rPr lang="en-US" sz="2400" dirty="0" smtClean="0"/>
              <a:t>.</a:t>
            </a:r>
            <a:endParaRPr lang="en-US" sz="2400" dirty="0"/>
          </a:p>
        </p:txBody>
      </p:sp>
      <p:pic>
        <p:nvPicPr>
          <p:cNvPr id="2" name="Picture 1" descr="07.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3120" y="1628800"/>
            <a:ext cx="5133418" cy="3580895"/>
          </a:xfrm>
          <a:prstGeom prst="rect">
            <a:avLst/>
          </a:prstGeom>
        </p:spPr>
      </p:pic>
    </p:spTree>
    <p:extLst>
      <p:ext uri="{BB962C8B-B14F-4D97-AF65-F5344CB8AC3E}">
        <p14:creationId xmlns:p14="http://schemas.microsoft.com/office/powerpoint/2010/main" val="24506661"/>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1763</TotalTime>
  <Words>5523</Words>
  <Application>Microsoft Office PowerPoint</Application>
  <PresentationFormat>On-screen Show (4:3)</PresentationFormat>
  <Paragraphs>402</Paragraphs>
  <Slides>71</Slides>
  <Notes>71</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template</vt:lpstr>
      <vt:lpstr>Creating SmartArt Graphics</vt:lpstr>
      <vt:lpstr>Objectives</vt:lpstr>
      <vt:lpstr>Software Orientation</vt:lpstr>
      <vt:lpstr>Software Orientation</vt:lpstr>
      <vt:lpstr>Adding SmartArt to a Slide</vt:lpstr>
      <vt:lpstr>Inserting a SmartArt Graphic</vt:lpstr>
      <vt:lpstr>Step-by-Step: Insert an  Organization Chart SmartArt Graphic</vt:lpstr>
      <vt:lpstr>Step-by-Step: Insert an  Organization Chart SmartArt Graphic</vt:lpstr>
      <vt:lpstr>Step-by-Step: Insert an  Organization Chart SmartArt Graphic</vt:lpstr>
      <vt:lpstr>Step-by-Step: Insert an  Organization Chart SmartArt Graphic</vt:lpstr>
      <vt:lpstr>Step-by-Step: Insert an  Organization Chart SmartArt Graphic</vt:lpstr>
      <vt:lpstr>Adding Text to a SmartArt Diagram</vt:lpstr>
      <vt:lpstr>Adding Text to a SmartArt Diagram</vt:lpstr>
      <vt:lpstr>Step-by-Step: Add Text to a SmartArt Diagram</vt:lpstr>
      <vt:lpstr>Step-by-Step: Add Text to a SmartArt Diagram</vt:lpstr>
      <vt:lpstr>Step-by-Step: Add Text to a SmartArt Diagram</vt:lpstr>
      <vt:lpstr>Step-by-Step: Add Text to a SmartArt Diagram</vt:lpstr>
      <vt:lpstr>Step-by-Step: Add Text to a SmartArt Diagram</vt:lpstr>
      <vt:lpstr>Step-by-Step: Add Text to a SmartArt Diagram</vt:lpstr>
      <vt:lpstr>Step-by-Step: Add Text to a SmartArt Diagram</vt:lpstr>
      <vt:lpstr>Converting Text or WordArt  to a SmartArt Diagram</vt:lpstr>
      <vt:lpstr>Step-by-Step: Convert Text  or WordArt to a SmartArt Diagram</vt:lpstr>
      <vt:lpstr>Step-by-Step: Convert Text  or WordArt to a SmartArt Diagram</vt:lpstr>
      <vt:lpstr>Step-by-Step: Convert Text  or WordArt to a SmartArt Diagram</vt:lpstr>
      <vt:lpstr>Modifying SmartArt</vt:lpstr>
      <vt:lpstr>Applying a Style to a SmartArt Diagram</vt:lpstr>
      <vt:lpstr>Step-by-Step: Apply a Style  to a SmartArt Diagram</vt:lpstr>
      <vt:lpstr>Step-by-Step: Apply a Style  to a SmartArt Diagram</vt:lpstr>
      <vt:lpstr>Step-by-Step: Apply a Style  to a SmartArt Diagram</vt:lpstr>
      <vt:lpstr>Selecting a Color Theme  for a SmartArt Diagram</vt:lpstr>
      <vt:lpstr>Step-by-Step: Apply a Color Theme  to a SmartArt Diagram</vt:lpstr>
      <vt:lpstr>Step-by-Step: Apply a Color Theme  to a SmartArt Diagram</vt:lpstr>
      <vt:lpstr>Step-by-Step: Apply a Color Theme  to a SmartArt Diagram</vt:lpstr>
      <vt:lpstr>Changing a SmartArt Diagram’s Layout</vt:lpstr>
      <vt:lpstr>Step-by-Step: Change the  Layout of a SmartArt Diagram</vt:lpstr>
      <vt:lpstr>Step-by-Step: Change the  Layout of a SmartArt Diagram</vt:lpstr>
      <vt:lpstr>Step-by-Step: Change the  Layout of a SmartArt Diagram</vt:lpstr>
      <vt:lpstr>Adding a New Shape to a Diagram</vt:lpstr>
      <vt:lpstr>Step-by-Step: Add a Shape to a Diagram</vt:lpstr>
      <vt:lpstr>Step-by-Step: Add a Shape to a Diagram</vt:lpstr>
      <vt:lpstr>Step-by-Step: Add a Shape to a Diagram</vt:lpstr>
      <vt:lpstr>Step-by-Step: Add a Shape to a Diagram</vt:lpstr>
      <vt:lpstr>Step-by-Step: Add a Shape to a Diagram</vt:lpstr>
      <vt:lpstr>Removing a Shape from a Diagram</vt:lpstr>
      <vt:lpstr>Step-by-Step: Remove  a Shape from a Diagram</vt:lpstr>
      <vt:lpstr>Changing a Diagram’s Orientation</vt:lpstr>
      <vt:lpstr>Step-by-Step: Change a Diagram’s Orientation</vt:lpstr>
      <vt:lpstr>Step-by-Step: Change a Diagram’s Orientation</vt:lpstr>
      <vt:lpstr>Step-by-Step: Change a Diagram’s Orientation</vt:lpstr>
      <vt:lpstr>Step-by-Step: Change a Diagram’s Orientation</vt:lpstr>
      <vt:lpstr>Reordering Shapes </vt:lpstr>
      <vt:lpstr>Step-by-Step: Move a Shape in a Diagram</vt:lpstr>
      <vt:lpstr>Promoting and Demoting Shapes</vt:lpstr>
      <vt:lpstr>Step-by-Step: Promote a Shape</vt:lpstr>
      <vt:lpstr>Step-by-Step: Promote a Shape</vt:lpstr>
      <vt:lpstr>Step-by-Step: Promote a Shape</vt:lpstr>
      <vt:lpstr>Step-by-Step: Promote a Shape</vt:lpstr>
      <vt:lpstr>Choosing a Different  Type of SmartArt Diagram</vt:lpstr>
      <vt:lpstr>Step-by-Step: Choose a Different  SmartArt Diagram Type and Layout</vt:lpstr>
      <vt:lpstr>Changing Shape Appearance</vt:lpstr>
      <vt:lpstr>Step-by-Step: Change Shape Size</vt:lpstr>
      <vt:lpstr>Step-by-Step: Change Shape Size</vt:lpstr>
      <vt:lpstr>Changing Text Formatting</vt:lpstr>
      <vt:lpstr>Step-by-Step: Change Text Formatting</vt:lpstr>
      <vt:lpstr>Step-by-Step: Change Text Formatting</vt:lpstr>
      <vt:lpstr>Step-by-Step: Change Text Formatting</vt:lpstr>
      <vt:lpstr>Converting SmartArt to Other Formats</vt:lpstr>
      <vt:lpstr>Converting SmartArt</vt:lpstr>
      <vt:lpstr>Step-by-Step: Convert SmartArt </vt:lpstr>
      <vt:lpstr>Step-by-Step: Convert SmartArt </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241</cp:revision>
  <dcterms:created xsi:type="dcterms:W3CDTF">2011-08-08T12:10:51Z</dcterms:created>
  <dcterms:modified xsi:type="dcterms:W3CDTF">2011-09-07T21:37:28Z</dcterms:modified>
</cp:coreProperties>
</file>